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6" r:id="rId20"/>
    <p:sldId id="275" r:id="rId21"/>
    <p:sldId id="274" r:id="rId22"/>
    <p:sldId id="273" r:id="rId23"/>
    <p:sldId id="279" r:id="rId24"/>
    <p:sldId id="280" r:id="rId25"/>
    <p:sldId id="278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049F28-EB37-457E-A18F-4AA5205E7994}" v="136" dt="2019-02-19T21:04:50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image" Target="../media/image29.jpg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F1FFE7-7CEB-42F4-9A45-24002569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6129"/>
            <a:ext cx="12106080" cy="25781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DC44E63-A15F-416B-913B-2FC0056FAC1D}"/>
              </a:ext>
            </a:extLst>
          </p:cNvPr>
          <p:cNvSpPr txBox="1">
            <a:spLocks/>
          </p:cNvSpPr>
          <p:nvPr/>
        </p:nvSpPr>
        <p:spPr>
          <a:xfrm>
            <a:off x="960553" y="1222857"/>
            <a:ext cx="9666843" cy="2052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9600" b="1" dirty="0"/>
              <a:t>Why Am I Here?</a:t>
            </a:r>
          </a:p>
        </p:txBody>
      </p:sp>
    </p:spTree>
    <p:extLst>
      <p:ext uri="{BB962C8B-B14F-4D97-AF65-F5344CB8AC3E}">
        <p14:creationId xmlns:p14="http://schemas.microsoft.com/office/powerpoint/2010/main" val="36684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6F05A-04D0-46D0-858D-94F67515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8" y="1786566"/>
            <a:ext cx="10452524" cy="3951504"/>
          </a:xfrm>
        </p:spPr>
        <p:txBody>
          <a:bodyPr/>
          <a:lstStyle/>
          <a:p>
            <a:r>
              <a:rPr lang="en-US" sz="6000" b="1" dirty="0"/>
              <a:t>At a state and national level, drug offenses are a dominant cause leading to arrests and incarceration. </a:t>
            </a:r>
          </a:p>
        </p:txBody>
      </p:sp>
    </p:spTree>
    <p:extLst>
      <p:ext uri="{BB962C8B-B14F-4D97-AF65-F5344CB8AC3E}">
        <p14:creationId xmlns:p14="http://schemas.microsoft.com/office/powerpoint/2010/main" val="92222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D96C7-E24A-4D0B-9691-897DABA5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61" y="645664"/>
            <a:ext cx="9404723" cy="2315649"/>
          </a:xfrm>
        </p:spPr>
        <p:txBody>
          <a:bodyPr/>
          <a:lstStyle/>
          <a:p>
            <a:r>
              <a:rPr lang="en-US" b="1" dirty="0"/>
              <a:t>Getting arrested and spending time in jail will impact your life. How much is up to you.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CC6E64-E441-4B15-BF35-EACCD1359700}"/>
              </a:ext>
            </a:extLst>
          </p:cNvPr>
          <p:cNvSpPr txBox="1">
            <a:spLocks/>
          </p:cNvSpPr>
          <p:nvPr/>
        </p:nvSpPr>
        <p:spPr>
          <a:xfrm>
            <a:off x="1998136" y="2836588"/>
            <a:ext cx="9404723" cy="20290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Think about details of you arrest, what were you doing before it occurred?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9D5433-8DFC-401A-9070-D2EE3F952072}"/>
              </a:ext>
            </a:extLst>
          </p:cNvPr>
          <p:cNvSpPr txBox="1">
            <a:spLocks/>
          </p:cNvSpPr>
          <p:nvPr/>
        </p:nvSpPr>
        <p:spPr>
          <a:xfrm>
            <a:off x="3769611" y="5033394"/>
            <a:ext cx="8335701" cy="1503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Who were you with? Has this person been in trouble before? </a:t>
            </a:r>
          </a:p>
        </p:txBody>
      </p:sp>
    </p:spTree>
    <p:extLst>
      <p:ext uri="{BB962C8B-B14F-4D97-AF65-F5344CB8AC3E}">
        <p14:creationId xmlns:p14="http://schemas.microsoft.com/office/powerpoint/2010/main" val="330443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61F3A5-EE10-432C-8654-C72FA441D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953" y="0"/>
            <a:ext cx="922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2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7A489-DE4C-4F47-BD11-F06F5A0A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59" y="1736233"/>
            <a:ext cx="10486081" cy="4186395"/>
          </a:xfrm>
        </p:spPr>
        <p:txBody>
          <a:bodyPr/>
          <a:lstStyle/>
          <a:p>
            <a:r>
              <a:rPr lang="en-US" sz="6000" b="1" dirty="0"/>
              <a:t>Then there is going to court, the cost of an attorney, the delayed hearings. And finally, here you are…</a:t>
            </a:r>
          </a:p>
        </p:txBody>
      </p:sp>
    </p:spTree>
    <p:extLst>
      <p:ext uri="{BB962C8B-B14F-4D97-AF65-F5344CB8AC3E}">
        <p14:creationId xmlns:p14="http://schemas.microsoft.com/office/powerpoint/2010/main" val="31966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E5448-20B4-492A-BD2F-BC654047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111210"/>
            <a:ext cx="9965094" cy="66355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1FAE76-F5AB-433A-A497-70979FCE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5766" y="3429000"/>
            <a:ext cx="6959555" cy="3929270"/>
          </a:xfrm>
        </p:spPr>
        <p:txBody>
          <a:bodyPr/>
          <a:lstStyle/>
          <a:p>
            <a:r>
              <a:rPr lang="en-US" sz="7200" b="1" dirty="0"/>
              <a:t>Consequences &amp; Poor Life Choices</a:t>
            </a:r>
          </a:p>
        </p:txBody>
      </p:sp>
    </p:spTree>
    <p:extLst>
      <p:ext uri="{BB962C8B-B14F-4D97-AF65-F5344CB8AC3E}">
        <p14:creationId xmlns:p14="http://schemas.microsoft.com/office/powerpoint/2010/main" val="47340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DE1E00-32F3-47D2-AC11-6EB567B34CBF}"/>
              </a:ext>
            </a:extLst>
          </p:cNvPr>
          <p:cNvSpPr txBox="1">
            <a:spLocks/>
          </p:cNvSpPr>
          <p:nvPr/>
        </p:nvSpPr>
        <p:spPr>
          <a:xfrm>
            <a:off x="0" y="1752155"/>
            <a:ext cx="12191999" cy="39271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/>
              <a:t>Look at the consequences of your life choices, drug &amp; alcohol use, as well as your arrest and incarceration.</a:t>
            </a:r>
          </a:p>
        </p:txBody>
      </p:sp>
    </p:spTree>
    <p:extLst>
      <p:ext uri="{BB962C8B-B14F-4D97-AF65-F5344CB8AC3E}">
        <p14:creationId xmlns:p14="http://schemas.microsoft.com/office/powerpoint/2010/main" val="34743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BF8A6-B0F6-4B47-AC2C-D84C3B310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5652052" cy="993527"/>
          </a:xfrm>
        </p:spPr>
        <p:txBody>
          <a:bodyPr/>
          <a:lstStyle/>
          <a:p>
            <a:r>
              <a:rPr lang="en-US" b="1" u="sng" dirty="0"/>
              <a:t>Legal Consequences</a:t>
            </a:r>
            <a:r>
              <a:rPr lang="en-US" dirty="0"/>
              <a:t>	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E50674-189A-44F9-9889-80DB6C842F23}"/>
              </a:ext>
            </a:extLst>
          </p:cNvPr>
          <p:cNvSpPr/>
          <p:nvPr/>
        </p:nvSpPr>
        <p:spPr>
          <a:xfrm>
            <a:off x="175727" y="2065276"/>
            <a:ext cx="9664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DUI; Reckless Operation; </a:t>
            </a:r>
            <a:br>
              <a:rPr lang="en-US" sz="3600" b="1" dirty="0"/>
            </a:br>
            <a:r>
              <a:rPr lang="en-US" sz="3600" b="1" dirty="0"/>
              <a:t>Domestic Violence Charges; </a:t>
            </a:r>
            <a:br>
              <a:rPr lang="en-US" sz="3600" b="1" dirty="0"/>
            </a:br>
            <a:r>
              <a:rPr lang="en-US" sz="3600" b="1" dirty="0"/>
              <a:t>Public Intoxication; Open Container</a:t>
            </a:r>
            <a:br>
              <a:rPr lang="en-US" sz="3600" b="1" dirty="0"/>
            </a:br>
            <a:r>
              <a:rPr lang="en-US" sz="3600" b="1" dirty="0"/>
              <a:t>Assault; Theft; </a:t>
            </a:r>
            <a:br>
              <a:rPr lang="en-US" sz="3600" b="1" dirty="0"/>
            </a:br>
            <a:r>
              <a:rPr lang="en-US" sz="3600" b="1" dirty="0"/>
              <a:t>Drug Trafficking; Drug Abuse; </a:t>
            </a:r>
            <a:br>
              <a:rPr lang="en-US" sz="3600" b="1" dirty="0"/>
            </a:br>
            <a:r>
              <a:rPr lang="en-US" sz="3600" b="1" dirty="0"/>
              <a:t>Loss of Children; </a:t>
            </a:r>
            <a:br>
              <a:rPr lang="en-US" sz="3600" b="1" dirty="0"/>
            </a:br>
            <a:r>
              <a:rPr lang="en-US" sz="3600" b="1" dirty="0"/>
              <a:t>No Driver's License; Unpaid Fines/ Tickets…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FC929F-A248-43A5-8F3F-D333F3BD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8614" y="1264492"/>
            <a:ext cx="2524125" cy="1809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4ACBF-503F-4993-8383-4274040B4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982" y="206002"/>
            <a:ext cx="2524125" cy="1809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823D66-671B-46ED-9D94-EDF4DF879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169" y="2856582"/>
            <a:ext cx="2047875" cy="2238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77ACE5-612E-4769-A312-9CEFFD5F4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477" y="5048250"/>
            <a:ext cx="2347523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40D5-B31E-4536-98A1-47040E5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425" y="1003223"/>
            <a:ext cx="7212563" cy="956205"/>
          </a:xfrm>
        </p:spPr>
        <p:txBody>
          <a:bodyPr/>
          <a:lstStyle/>
          <a:p>
            <a:r>
              <a:rPr lang="en-US" sz="4400" b="1" u="sng" dirty="0"/>
              <a:t>Physical Consequences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608789" y="2434965"/>
            <a:ext cx="103289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Ulcers and/or Cirrhosis; </a:t>
            </a:r>
            <a:br>
              <a:rPr lang="en-US" sz="3600" b="1" dirty="0"/>
            </a:br>
            <a:r>
              <a:rPr lang="en-US" sz="3600" b="1" dirty="0"/>
              <a:t>Accidents * Bar Fights * Cut/ Stabbed * Shot</a:t>
            </a:r>
            <a:br>
              <a:rPr lang="en-US" sz="3600" b="1" dirty="0"/>
            </a:br>
            <a:r>
              <a:rPr lang="en-US" sz="3600" b="1" dirty="0"/>
              <a:t>Migraine * Hangovers * Blackouts</a:t>
            </a:r>
          </a:p>
          <a:p>
            <a:r>
              <a:rPr lang="en-US" sz="3600" b="1" dirty="0"/>
              <a:t>Weight Gain/Loss; Heart Burn; </a:t>
            </a:r>
            <a:br>
              <a:rPr lang="en-US" sz="3600" b="1" dirty="0"/>
            </a:br>
            <a:r>
              <a:rPr lang="en-US" sz="3600" b="1" dirty="0"/>
              <a:t>Beat up * Whiplash * Teeth Knocked Out </a:t>
            </a:r>
            <a:br>
              <a:rPr lang="en-US" sz="3600" b="1" dirty="0"/>
            </a:br>
            <a:r>
              <a:rPr lang="en-US" sz="3600" b="1" dirty="0"/>
              <a:t>Broken Nose * Broken Bones * </a:t>
            </a:r>
            <a:br>
              <a:rPr lang="en-US" sz="3600" b="1" dirty="0"/>
            </a:br>
            <a:r>
              <a:rPr lang="en-US" sz="3600" b="1" dirty="0"/>
              <a:t>High Blood Pressure * Heart Problems…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DB8F7F-D970-4540-A4A8-FA1BB1A46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7" y="49562"/>
            <a:ext cx="28003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38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40D5-B31E-4536-98A1-47040E5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7154281" cy="1432067"/>
          </a:xfrm>
        </p:spPr>
        <p:txBody>
          <a:bodyPr/>
          <a:lstStyle/>
          <a:p>
            <a:r>
              <a:rPr lang="en-US" sz="4800" b="1" u="sng" dirty="0"/>
              <a:t>Social Consequences</a:t>
            </a:r>
            <a:endParaRPr lang="en-US" sz="48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102636" y="1884784"/>
            <a:ext cx="1198672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Friends worry about you; </a:t>
            </a:r>
            <a:br>
              <a:rPr lang="en-US" sz="4400" b="1" dirty="0"/>
            </a:br>
            <a:r>
              <a:rPr lang="en-US" sz="4400" b="1" dirty="0"/>
              <a:t>Family and friends are embarrassed about your arrest; </a:t>
            </a:r>
            <a:br>
              <a:rPr lang="en-US" sz="4400" b="1" dirty="0"/>
            </a:br>
            <a:r>
              <a:rPr lang="en-US" sz="4400" b="1" dirty="0"/>
              <a:t>Your social circle is impacted; </a:t>
            </a:r>
            <a:br>
              <a:rPr lang="en-US" sz="4400" b="1" dirty="0"/>
            </a:br>
            <a:r>
              <a:rPr lang="en-US" sz="4400" b="1" dirty="0"/>
              <a:t>A lot of time revolves around the use of alcohol or drugs...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E4F57-29F8-4274-8623-DC2544318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911" y="65315"/>
            <a:ext cx="2494660" cy="238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3513BE-3D12-4679-AE7C-30C2DE098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55" y="0"/>
            <a:ext cx="1047785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2F01AF-7211-4475-A835-8C4D01A9E14C}"/>
              </a:ext>
            </a:extLst>
          </p:cNvPr>
          <p:cNvSpPr/>
          <p:nvPr/>
        </p:nvSpPr>
        <p:spPr>
          <a:xfrm>
            <a:off x="1219200" y="1084702"/>
            <a:ext cx="959420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Missing Work; Losing Jobs;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Lost Job Opportunities; Lost Time At Work;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Had To Take Comp. Time</a:t>
            </a:r>
            <a:br>
              <a:rPr lang="en-US" dirty="0"/>
            </a:b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322B7C3-D7F7-460B-8B6E-9DFCD1B1B101}"/>
              </a:ext>
            </a:extLst>
          </p:cNvPr>
          <p:cNvSpPr txBox="1">
            <a:spLocks/>
          </p:cNvSpPr>
          <p:nvPr/>
        </p:nvSpPr>
        <p:spPr>
          <a:xfrm>
            <a:off x="1997899" y="168734"/>
            <a:ext cx="7592820" cy="9159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u="sng" dirty="0">
                <a:solidFill>
                  <a:schemeClr val="bg1"/>
                </a:solidFill>
              </a:rPr>
              <a:t>Employment Consequences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F5A7-84DC-41C9-B5A5-C61E4BA2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1190"/>
          </a:xfrm>
        </p:spPr>
        <p:txBody>
          <a:bodyPr/>
          <a:lstStyle/>
          <a:p>
            <a:r>
              <a:rPr lang="en-US" b="1" dirty="0"/>
              <a:t>What were you Arrested for?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E7929-CA7C-4A12-9731-B62A86DF1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50" y="1610493"/>
            <a:ext cx="4849350" cy="36370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3D2969-029E-438C-9B28-5841F21F9CD9}"/>
              </a:ext>
            </a:extLst>
          </p:cNvPr>
          <p:cNvSpPr txBox="1">
            <a:spLocks/>
          </p:cNvSpPr>
          <p:nvPr/>
        </p:nvSpPr>
        <p:spPr>
          <a:xfrm>
            <a:off x="6839339" y="1966634"/>
            <a:ext cx="4021493" cy="28852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How do you feel about the arrest? </a:t>
            </a:r>
          </a:p>
        </p:txBody>
      </p:sp>
    </p:spTree>
    <p:extLst>
      <p:ext uri="{BB962C8B-B14F-4D97-AF65-F5344CB8AC3E}">
        <p14:creationId xmlns:p14="http://schemas.microsoft.com/office/powerpoint/2010/main" val="5017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40D5-B31E-4536-98A1-47040E5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959" y="1327725"/>
            <a:ext cx="6333187" cy="808985"/>
          </a:xfrm>
        </p:spPr>
        <p:txBody>
          <a:bodyPr/>
          <a:lstStyle/>
          <a:p>
            <a:r>
              <a:rPr lang="en-US" b="1" u="sng" dirty="0"/>
              <a:t>Family Consequences</a:t>
            </a:r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175726" y="2890450"/>
            <a:ext cx="118405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Family complaints… </a:t>
            </a:r>
            <a:br>
              <a:rPr lang="en-US" sz="4400" b="1" dirty="0"/>
            </a:br>
            <a:r>
              <a:rPr lang="en-US" sz="4400" b="1" dirty="0"/>
              <a:t>Time spent away using when it could be spent with the family? </a:t>
            </a:r>
            <a:br>
              <a:rPr lang="en-US" sz="4400" b="1" dirty="0"/>
            </a:br>
            <a:r>
              <a:rPr lang="en-US" sz="4400" b="1" dirty="0"/>
              <a:t>Money spent on drugs or alcohol that could’ve been spent on family?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AD4233-E150-43B1-BB36-D4CAB3560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30195" cy="265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40D5-B31E-4536-98A1-47040E539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2471153"/>
            <a:ext cx="11616612" cy="4058818"/>
          </a:xfrm>
        </p:spPr>
        <p:txBody>
          <a:bodyPr/>
          <a:lstStyle/>
          <a:p>
            <a:r>
              <a:rPr lang="en-US" sz="8000" b="1" dirty="0"/>
              <a:t>     </a:t>
            </a:r>
            <a:r>
              <a:rPr lang="en-US" sz="8000" b="1" u="sng" dirty="0"/>
              <a:t>Adding It All Up  </a:t>
            </a:r>
            <a:br>
              <a:rPr lang="en-US" sz="8000" b="1" u="sng" dirty="0"/>
            </a:br>
            <a:br>
              <a:rPr lang="en-US" sz="8000" b="1" u="sng" dirty="0"/>
            </a:br>
            <a:r>
              <a:rPr lang="en-US" sz="6000" b="1" u="sng" dirty="0"/>
              <a:t>How much has this arrest cost? </a:t>
            </a:r>
            <a:br>
              <a:rPr lang="en-US" i="1" dirty="0"/>
            </a:b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02444B-A4E6-4877-9FB5-C40CE9B7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744" y="328029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DE748D-2134-4422-BB8B-B2B8A8E61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62" y="328028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60A41C-589B-439E-B7D2-7C04CF78D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22" y="328027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7D3BE-7096-4C41-B672-095BE6EC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382" y="3280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A14DDA-D090-4E71-92A5-30228A3D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" y="146082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2FE9D4-66B2-466C-9288-171445E9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349" y="2491302"/>
            <a:ext cx="4746463" cy="32829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EACD4E-5BD9-42B3-BA85-6A9CD23A57DC}"/>
              </a:ext>
            </a:extLst>
          </p:cNvPr>
          <p:cNvSpPr/>
          <p:nvPr/>
        </p:nvSpPr>
        <p:spPr>
          <a:xfrm>
            <a:off x="250088" y="2491302"/>
            <a:ext cx="840872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How much did Court Cost?</a:t>
            </a:r>
            <a:r>
              <a:rPr lang="en-US" sz="4400" b="1" dirty="0"/>
              <a:t> </a:t>
            </a:r>
          </a:p>
          <a:p>
            <a:r>
              <a:rPr lang="en-US" sz="4000" b="1" dirty="0"/>
              <a:t>Fines? </a:t>
            </a:r>
          </a:p>
          <a:p>
            <a:r>
              <a:rPr lang="en-US" sz="4000" b="1" dirty="0"/>
              <a:t>Lost wages? </a:t>
            </a:r>
          </a:p>
          <a:p>
            <a:r>
              <a:rPr lang="en-US" sz="4000" b="1" dirty="0"/>
              <a:t>Interlock?</a:t>
            </a:r>
          </a:p>
          <a:p>
            <a:r>
              <a:rPr lang="en-US" sz="4000" b="1" dirty="0"/>
              <a:t>SCRAM? </a:t>
            </a:r>
          </a:p>
          <a:p>
            <a:r>
              <a:rPr lang="en-US" sz="4000" b="1" dirty="0"/>
              <a:t>Probation Fees?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846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172519" y="2475292"/>
            <a:ext cx="1085461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How much do you spend on Alcohol? </a:t>
            </a:r>
          </a:p>
          <a:p>
            <a:r>
              <a:rPr lang="en-US" sz="4400" b="1" dirty="0"/>
              <a:t>Daily? </a:t>
            </a:r>
          </a:p>
          <a:p>
            <a:r>
              <a:rPr lang="en-US" sz="4400" b="1" dirty="0"/>
              <a:t>Weekly? </a:t>
            </a:r>
          </a:p>
          <a:p>
            <a:r>
              <a:rPr lang="en-US" sz="4400" b="1" dirty="0"/>
              <a:t>Monthly? </a:t>
            </a:r>
            <a:br>
              <a:rPr lang="en-US" sz="4400" b="1" dirty="0"/>
            </a:br>
            <a:r>
              <a:rPr lang="en-US" sz="4400" b="1" dirty="0"/>
              <a:t>Annually?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127E2E-C861-4F09-B457-95F3A5CE2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" y="146082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FB7B5-6599-456D-B6E0-275916728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910" y="3501010"/>
            <a:ext cx="4702630" cy="313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342123" y="2829856"/>
            <a:ext cx="108919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How much do you spend on drugs? </a:t>
            </a:r>
          </a:p>
          <a:p>
            <a:r>
              <a:rPr lang="en-US" sz="4400" b="1" dirty="0"/>
              <a:t>Daily? </a:t>
            </a:r>
          </a:p>
          <a:p>
            <a:r>
              <a:rPr lang="en-US" sz="4400" b="1" dirty="0"/>
              <a:t>Weekly? </a:t>
            </a:r>
          </a:p>
          <a:p>
            <a:r>
              <a:rPr lang="en-US" sz="4400" b="1" dirty="0"/>
              <a:t>Monthly?</a:t>
            </a:r>
          </a:p>
          <a:p>
            <a:r>
              <a:rPr lang="en-US" sz="4400" b="1" dirty="0"/>
              <a:t>Annually?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3AB26-7A9B-43F9-9A5F-091B717ED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" y="146082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A47D29-FF82-48F3-93F1-F12C3E03A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15" y="312585"/>
            <a:ext cx="2343150" cy="1952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ED118D-BDE3-494B-8788-30AABA8D7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83" y="4292027"/>
            <a:ext cx="2552700" cy="1790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417789-D0BA-4D99-BCCF-F15B14EBB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990" y="4067023"/>
            <a:ext cx="3367184" cy="224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8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309466" y="2747781"/>
            <a:ext cx="115730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/>
              <a:t>How much do you spend on cigarettes? </a:t>
            </a:r>
          </a:p>
          <a:p>
            <a:r>
              <a:rPr lang="en-US" sz="4400" b="1" dirty="0"/>
              <a:t>Daily? </a:t>
            </a:r>
          </a:p>
          <a:p>
            <a:r>
              <a:rPr lang="en-US" sz="4400" b="1" dirty="0"/>
              <a:t>Weekly? </a:t>
            </a:r>
          </a:p>
          <a:p>
            <a:r>
              <a:rPr lang="en-US" sz="4400" b="1" dirty="0"/>
              <a:t>Monthly?</a:t>
            </a:r>
          </a:p>
          <a:p>
            <a:r>
              <a:rPr lang="en-US" sz="4400" b="1" dirty="0"/>
              <a:t>Annually? </a:t>
            </a:r>
          </a:p>
          <a:p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F7065-3F92-4051-BC05-DE8974306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9" y="146082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820FD-864C-4A52-AF5F-9BE74454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661" y="0"/>
            <a:ext cx="2143125" cy="2716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9AC45E-D41E-435B-A416-FF4CF42DD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899" y="3666932"/>
            <a:ext cx="4842019" cy="303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2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1133DF-831A-4FC4-B587-6D0AFED641AF}"/>
              </a:ext>
            </a:extLst>
          </p:cNvPr>
          <p:cNvSpPr/>
          <p:nvPr/>
        </p:nvSpPr>
        <p:spPr>
          <a:xfrm>
            <a:off x="108857" y="2279514"/>
            <a:ext cx="114704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So, after adding it all up…. </a:t>
            </a:r>
          </a:p>
          <a:p>
            <a:br>
              <a:rPr lang="en-US" sz="4000" b="1" dirty="0"/>
            </a:br>
            <a:r>
              <a:rPr lang="en-US" sz="4000" b="1" dirty="0"/>
              <a:t>Looking at the emotional fall out of being arrested…</a:t>
            </a:r>
          </a:p>
          <a:p>
            <a:r>
              <a:rPr lang="en-US" sz="4000" b="1" dirty="0"/>
              <a:t>The complications to your life that incarceration initiates…</a:t>
            </a:r>
          </a:p>
          <a:p>
            <a:r>
              <a:rPr lang="en-US" sz="4000" b="1" dirty="0"/>
              <a:t>And the straight up loss of money…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6C8EF-F4EA-47D0-BBEC-55E03937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12" y="369659"/>
            <a:ext cx="1725527" cy="1725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CDEBB1-A57E-45E9-978B-EAE320D92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748" y="369659"/>
            <a:ext cx="1802929" cy="1725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FA15D0-515F-4579-8F32-C70B541B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658" y="369659"/>
            <a:ext cx="1709155" cy="17091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60C65E-88F1-45C9-A937-AACBB34A28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154" y="129977"/>
            <a:ext cx="3031761" cy="201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D592C-61AA-426E-BC26-1C869E83A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9" y="182469"/>
            <a:ext cx="2868774" cy="19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322E11-74B1-4421-BD70-640759E2C01A}"/>
              </a:ext>
            </a:extLst>
          </p:cNvPr>
          <p:cNvSpPr/>
          <p:nvPr/>
        </p:nvSpPr>
        <p:spPr>
          <a:xfrm>
            <a:off x="139959" y="474345"/>
            <a:ext cx="1177523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It is worth thinking about, </a:t>
            </a:r>
            <a:br>
              <a:rPr lang="en-US" sz="5400" b="1" dirty="0"/>
            </a:br>
            <a:r>
              <a:rPr lang="en-US" sz="5400" b="1" dirty="0"/>
              <a:t>diving into, </a:t>
            </a:r>
          </a:p>
          <a:p>
            <a:r>
              <a:rPr lang="en-US" sz="5400" b="1" dirty="0"/>
              <a:t>considering, </a:t>
            </a:r>
          </a:p>
          <a:p>
            <a:r>
              <a:rPr lang="en-US" sz="5400" b="1" u="sng" dirty="0"/>
              <a:t>really evaluating </a:t>
            </a:r>
            <a:r>
              <a:rPr lang="en-US" sz="5400" b="1" dirty="0"/>
              <a:t>why you make the choices that you make and …</a:t>
            </a:r>
          </a:p>
          <a:p>
            <a:r>
              <a:rPr lang="en-US" sz="5400" b="1" dirty="0"/>
              <a:t>Understanding what influences these choices.</a:t>
            </a:r>
          </a:p>
        </p:txBody>
      </p:sp>
    </p:spTree>
    <p:extLst>
      <p:ext uri="{BB962C8B-B14F-4D97-AF65-F5344CB8AC3E}">
        <p14:creationId xmlns:p14="http://schemas.microsoft.com/office/powerpoint/2010/main" val="42104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DBBF0-A78D-40A1-BE72-EE8745219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58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8111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C92E-D16C-41C8-871E-9F38D250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413" y="1283227"/>
            <a:ext cx="9404723" cy="3876687"/>
          </a:xfrm>
        </p:spPr>
        <p:txBody>
          <a:bodyPr/>
          <a:lstStyle/>
          <a:p>
            <a:r>
              <a:rPr lang="en-US" b="1" dirty="0"/>
              <a:t>Did you know that the common response to any arrest is that it is demeaning, embarrassing, uncomfortable, and a down right </a:t>
            </a:r>
            <a:r>
              <a:rPr lang="en-US" b="1" dirty="0" err="1"/>
              <a:t>shi</a:t>
            </a:r>
            <a:r>
              <a:rPr lang="en-US" b="1" dirty="0"/>
              <a:t>@&amp;y experience.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33A372-8576-4A4B-9822-3ED8D1509A4B}"/>
              </a:ext>
            </a:extLst>
          </p:cNvPr>
          <p:cNvSpPr txBox="1">
            <a:spLocks/>
          </p:cNvSpPr>
          <p:nvPr/>
        </p:nvSpPr>
        <p:spPr>
          <a:xfrm>
            <a:off x="2235345" y="5257617"/>
            <a:ext cx="7452861" cy="11476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What was it like for you? </a:t>
            </a:r>
          </a:p>
        </p:txBody>
      </p:sp>
    </p:spTree>
    <p:extLst>
      <p:ext uri="{BB962C8B-B14F-4D97-AF65-F5344CB8AC3E}">
        <p14:creationId xmlns:p14="http://schemas.microsoft.com/office/powerpoint/2010/main" val="35707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55B2F-1C8E-4C5C-BB47-E304C4A3D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88" y="536694"/>
            <a:ext cx="10998493" cy="1400530"/>
          </a:xfrm>
        </p:spPr>
        <p:txBody>
          <a:bodyPr/>
          <a:lstStyle/>
          <a:p>
            <a:r>
              <a:rPr lang="en-US" b="1" dirty="0"/>
              <a:t>Did you know we arrest more people here than anywhere else in the world?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E69DF9-928F-4B93-A3A8-2FD5B98EA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602" y="2500603"/>
            <a:ext cx="9256795" cy="42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EA4E43-585B-4682-9B69-BB5F4CB6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54" y="0"/>
            <a:ext cx="10674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1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C67AB-FDD8-406B-9A8C-6C84B2AB8E49}"/>
              </a:ext>
            </a:extLst>
          </p:cNvPr>
          <p:cNvSpPr txBox="1">
            <a:spLocks/>
          </p:cNvSpPr>
          <p:nvPr/>
        </p:nvSpPr>
        <p:spPr>
          <a:xfrm>
            <a:off x="646111" y="452717"/>
            <a:ext cx="9404723" cy="187060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A lot of individuals blame someone else for their arrest…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82CC5-D3FC-4117-ADCC-69EA26DD3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550" y="2323321"/>
            <a:ext cx="5134633" cy="385097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4D7807D-A5D2-4905-9B13-3782DC83D8CB}"/>
              </a:ext>
            </a:extLst>
          </p:cNvPr>
          <p:cNvSpPr txBox="1">
            <a:spLocks/>
          </p:cNvSpPr>
          <p:nvPr/>
        </p:nvSpPr>
        <p:spPr>
          <a:xfrm>
            <a:off x="509263" y="3218361"/>
            <a:ext cx="5774092" cy="256165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The problem with blame, is it gets you nowhere fast….</a:t>
            </a:r>
          </a:p>
        </p:txBody>
      </p:sp>
    </p:spTree>
    <p:extLst>
      <p:ext uri="{BB962C8B-B14F-4D97-AF65-F5344CB8AC3E}">
        <p14:creationId xmlns:p14="http://schemas.microsoft.com/office/powerpoint/2010/main" val="112123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4ECE-254E-491D-9BF9-D503AB4ED734}"/>
              </a:ext>
            </a:extLst>
          </p:cNvPr>
          <p:cNvSpPr txBox="1">
            <a:spLocks/>
          </p:cNvSpPr>
          <p:nvPr/>
        </p:nvSpPr>
        <p:spPr>
          <a:xfrm>
            <a:off x="695874" y="662473"/>
            <a:ext cx="9404723" cy="531844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6000" b="1" dirty="0"/>
              <a:t>When you blame others you give all your power away. However, if you take responsibility, then there are options….</a:t>
            </a:r>
          </a:p>
        </p:txBody>
      </p:sp>
    </p:spTree>
    <p:extLst>
      <p:ext uri="{BB962C8B-B14F-4D97-AF65-F5344CB8AC3E}">
        <p14:creationId xmlns:p14="http://schemas.microsoft.com/office/powerpoint/2010/main" val="6717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B1469-DFB4-4EEC-A26D-922931777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789" y="177282"/>
            <a:ext cx="9379455" cy="62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3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3BD11-A35B-4ABC-9AE9-76AF50C8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3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324</TotalTime>
  <Words>351</Words>
  <Application>Microsoft Office PowerPoint</Application>
  <PresentationFormat>Widescreen</PresentationFormat>
  <Paragraphs>58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Ion</vt:lpstr>
      <vt:lpstr>PowerPoint Presentation</vt:lpstr>
      <vt:lpstr>What were you Arrested for?</vt:lpstr>
      <vt:lpstr>Did you know that the common response to any arrest is that it is demeaning, embarrassing, uncomfortable, and a down right shi@&amp;y experience. </vt:lpstr>
      <vt:lpstr>Did you know we arrest more people here than anywhere else in the world?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a state and national level, drug offenses are a dominant cause leading to arrests and incarceration. </vt:lpstr>
      <vt:lpstr>Getting arrested and spending time in jail will impact your life. How much is up to you. </vt:lpstr>
      <vt:lpstr>PowerPoint Presentation</vt:lpstr>
      <vt:lpstr>Then there is going to court, the cost of an attorney, the delayed hearings. And finally, here you are…</vt:lpstr>
      <vt:lpstr>Consequences &amp; Poor Life Choices</vt:lpstr>
      <vt:lpstr>PowerPoint Presentation</vt:lpstr>
      <vt:lpstr>Legal Consequences  </vt:lpstr>
      <vt:lpstr>Physical Consequences</vt:lpstr>
      <vt:lpstr>Social Consequences</vt:lpstr>
      <vt:lpstr>PowerPoint Presentation</vt:lpstr>
      <vt:lpstr>Family Consequences</vt:lpstr>
      <vt:lpstr>     Adding It All Up    How much has this arrest cost?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Willow Thomas</dc:creator>
  <cp:lastModifiedBy>Willow Thomas</cp:lastModifiedBy>
  <cp:revision>3</cp:revision>
  <dcterms:created xsi:type="dcterms:W3CDTF">2019-02-19T15:55:08Z</dcterms:created>
  <dcterms:modified xsi:type="dcterms:W3CDTF">2019-02-20T22:45:24Z</dcterms:modified>
</cp:coreProperties>
</file>