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90" r:id="rId3"/>
    <p:sldId id="256" r:id="rId4"/>
    <p:sldId id="285" r:id="rId5"/>
    <p:sldId id="289" r:id="rId6"/>
    <p:sldId id="288" r:id="rId7"/>
    <p:sldId id="287" r:id="rId8"/>
    <p:sldId id="272" r:id="rId9"/>
    <p:sldId id="269" r:id="rId10"/>
    <p:sldId id="271" r:id="rId11"/>
    <p:sldId id="270" r:id="rId12"/>
    <p:sldId id="281" r:id="rId13"/>
    <p:sldId id="261" r:id="rId14"/>
    <p:sldId id="262" r:id="rId15"/>
    <p:sldId id="257" r:id="rId16"/>
    <p:sldId id="263" r:id="rId17"/>
    <p:sldId id="260" r:id="rId18"/>
    <p:sldId id="266" r:id="rId19"/>
    <p:sldId id="259" r:id="rId20"/>
    <p:sldId id="265" r:id="rId21"/>
    <p:sldId id="264" r:id="rId22"/>
    <p:sldId id="267" r:id="rId23"/>
    <p:sldId id="275" r:id="rId24"/>
    <p:sldId id="280" r:id="rId25"/>
    <p:sldId id="278" r:id="rId26"/>
    <p:sldId id="279" r:id="rId27"/>
    <p:sldId id="276" r:id="rId28"/>
    <p:sldId id="277"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42311A-9A9B-433F-91A5-C52856C3B1D3}">
          <p14:sldIdLst>
            <p14:sldId id="268"/>
            <p14:sldId id="290"/>
            <p14:sldId id="256"/>
          </p14:sldIdLst>
        </p14:section>
        <p14:section name="Untitled Section" id="{EF8DBCE9-DA9E-4B12-A32E-107DF0113350}">
          <p14:sldIdLst>
            <p14:sldId id="285"/>
            <p14:sldId id="289"/>
            <p14:sldId id="288"/>
            <p14:sldId id="287"/>
            <p14:sldId id="272"/>
            <p14:sldId id="269"/>
            <p14:sldId id="271"/>
            <p14:sldId id="270"/>
            <p14:sldId id="281"/>
            <p14:sldId id="261"/>
            <p14:sldId id="262"/>
            <p14:sldId id="257"/>
            <p14:sldId id="263"/>
            <p14:sldId id="260"/>
            <p14:sldId id="266"/>
            <p14:sldId id="259"/>
            <p14:sldId id="265"/>
            <p14:sldId id="264"/>
            <p14:sldId id="267"/>
            <p14:sldId id="275"/>
            <p14:sldId id="280"/>
            <p14:sldId id="278"/>
            <p14:sldId id="279"/>
            <p14:sldId id="276"/>
            <p14:sldId id="277"/>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13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2/13/2020</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F71CE-B899-4B2B-848D-9F12F0C901B6}"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CF1CA-F464-4B29-B867-EAF8A9B936E3}"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67FD-6084-4075-993E-77EC8038773F}" type="datetime1">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2/13/2020</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ogle.com/search?biw=1600&amp;bih=770&amp;q=ohio+department-mental+health+phone&amp;stick=H4sIAAAAAAAAAOPgE-LWT9c3LMnOyzE2qtDSz0620k_Oz8lJTS7JzM_Tz87LL89JTUlPjS9IzEvNKdbPSCyOL8jIz0u1ApMAnNTbFEAAAAA&amp;sa=X&amp;ved=0ahUKEwjmx9C9otTSAhWE6yYKHdVjD9MQ6BMIgQEwE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publicsafety.ohio.gov/" TargetMode="External"/><Relationship Id="rId2" Type="http://schemas.openxmlformats.org/officeDocument/2006/relationships/hyperlink" Target="http://ocdp.ohio.gov/" TargetMode="External"/><Relationship Id="rId1" Type="http://schemas.openxmlformats.org/officeDocument/2006/relationships/slideLayout" Target="../slideLayouts/slideLayout1.xml"/><Relationship Id="rId5" Type="http://schemas.openxmlformats.org/officeDocument/2006/relationships/hyperlink" Target="https://www.youtube.com/watch?v=G7GWMtIjasU&amp;list=RDG7GWMtIjasU&amp;t=15" TargetMode="External"/><Relationship Id="rId4" Type="http://schemas.openxmlformats.org/officeDocument/2006/relationships/hyperlink" Target="https://elicense.ohio.gov/oh_verifylicense?firstName=Stephen&amp;lastName=Massey&amp;licenseNumber=&amp;searchType=individu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559" y="1166424"/>
            <a:ext cx="7643059" cy="3802449"/>
          </a:xfrm>
        </p:spPr>
        <p:txBody>
          <a:bodyPr>
            <a:normAutofit/>
          </a:bodyPr>
          <a:lstStyle/>
          <a:p>
            <a:pPr algn="ctr"/>
            <a:r>
              <a:rPr lang="en-US" dirty="0"/>
              <a:t>Addiction’s Resource Center </a:t>
            </a:r>
            <a:br>
              <a:rPr lang="en-US" dirty="0"/>
            </a:br>
            <a:r>
              <a:rPr lang="en-US" dirty="0"/>
              <a:t>Driver Intervention Program</a:t>
            </a:r>
          </a:p>
        </p:txBody>
      </p:sp>
      <p:sp>
        <p:nvSpPr>
          <p:cNvPr id="4" name="Date Placeholder 3"/>
          <p:cNvSpPr>
            <a:spLocks noGrp="1"/>
          </p:cNvSpPr>
          <p:nvPr>
            <p:ph type="dt" sz="half" idx="10"/>
          </p:nvPr>
        </p:nvSpPr>
        <p:spPr/>
        <p:txBody>
          <a:bodyPr/>
          <a:lstStyle/>
          <a:p>
            <a:fld id="{2FE7D661-1836-44F7-8FAF-35E8F866ECD3}" type="datetime1">
              <a:rPr lang="en-US" smtClean="0"/>
              <a:pPr/>
              <a:t>2/13/2020</a:t>
            </a:fld>
            <a:endParaRPr lang="en-US"/>
          </a:p>
        </p:txBody>
      </p:sp>
      <p:sp>
        <p:nvSpPr>
          <p:cNvPr id="5" name="Slide Number Placeholder 4"/>
          <p:cNvSpPr>
            <a:spLocks noGrp="1"/>
          </p:cNvSpPr>
          <p:nvPr>
            <p:ph type="sldNum" sz="quarter" idx="11"/>
          </p:nvPr>
        </p:nvSpPr>
        <p:spPr/>
        <p:txBody>
          <a:bodyPr/>
          <a:lstStyle/>
          <a:p>
            <a:fld id="{CE8079A4-7AA8-4A4F-87E2-7781EC5097DD}" type="slidenum">
              <a:rPr lang="en-US" smtClean="0"/>
              <a:pPr/>
              <a:t>1</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351791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05" y="315843"/>
            <a:ext cx="6685174" cy="763825"/>
          </a:xfrm>
        </p:spPr>
        <p:txBody>
          <a:bodyPr>
            <a:normAutofit fontScale="90000"/>
          </a:bodyPr>
          <a:lstStyle/>
          <a:p>
            <a:r>
              <a:rPr lang="en-US" b="1" u="sng" dirty="0"/>
              <a:t>Emergency Procedures</a:t>
            </a:r>
          </a:p>
        </p:txBody>
      </p:sp>
      <p:sp>
        <p:nvSpPr>
          <p:cNvPr id="3" name="Subtitle 2"/>
          <p:cNvSpPr>
            <a:spLocks noGrp="1"/>
          </p:cNvSpPr>
          <p:nvPr>
            <p:ph type="subTitle" idx="1"/>
          </p:nvPr>
        </p:nvSpPr>
        <p:spPr>
          <a:xfrm>
            <a:off x="377505" y="1140903"/>
            <a:ext cx="8573548" cy="5168301"/>
          </a:xfrm>
        </p:spPr>
        <p:txBody>
          <a:bodyPr>
            <a:normAutofit/>
          </a:bodyPr>
          <a:lstStyle/>
          <a:p>
            <a:br>
              <a:rPr lang="en-US" b="1" dirty="0"/>
            </a:br>
            <a:r>
              <a:rPr lang="en-US" b="1" u="sng" dirty="0"/>
              <a:t>ARC-</a:t>
            </a:r>
            <a:r>
              <a:rPr lang="en-US" b="1" u="sng" dirty="0" err="1"/>
              <a:t>ip</a:t>
            </a:r>
            <a:r>
              <a:rPr lang="en-US" b="1" u="sng" dirty="0"/>
              <a:t> Fire Disaster Plan </a:t>
            </a:r>
          </a:p>
          <a:p>
            <a:br>
              <a:rPr lang="en-US" dirty="0"/>
            </a:br>
            <a:r>
              <a:rPr lang="en-US" dirty="0"/>
              <a:t>1. Remain calm, but react quickly. Activate the nearest alarm. Call 911, report there is a fire at that particular site if possible. </a:t>
            </a:r>
          </a:p>
          <a:p>
            <a:endParaRPr lang="en-US" dirty="0"/>
          </a:p>
          <a:p>
            <a:r>
              <a:rPr lang="en-US" dirty="0"/>
              <a:t>2. At the sound of the alarm all staff and clients will evacuate their perspective hotel using the emergency evacuation route posed in the rooms and on doors. Clients and staff will congregate in the front parking lot of their perspective hotel. The staff person in charge will do a head count to ensure that all staff and client were able to evacuate the Hotel. </a:t>
            </a:r>
            <a:br>
              <a:rPr lang="en-US" dirty="0"/>
            </a:br>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10</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259301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05" y="315843"/>
            <a:ext cx="6685174" cy="763825"/>
          </a:xfrm>
        </p:spPr>
        <p:txBody>
          <a:bodyPr>
            <a:normAutofit fontScale="90000"/>
          </a:bodyPr>
          <a:lstStyle/>
          <a:p>
            <a:r>
              <a:rPr lang="en-US" b="1" u="sng" dirty="0"/>
              <a:t>Emergency Procedures</a:t>
            </a:r>
          </a:p>
        </p:txBody>
      </p:sp>
      <p:sp>
        <p:nvSpPr>
          <p:cNvPr id="3" name="Subtitle 2"/>
          <p:cNvSpPr>
            <a:spLocks noGrp="1"/>
          </p:cNvSpPr>
          <p:nvPr>
            <p:ph type="subTitle" idx="1"/>
          </p:nvPr>
        </p:nvSpPr>
        <p:spPr>
          <a:xfrm>
            <a:off x="377505" y="1400961"/>
            <a:ext cx="8573548" cy="4908243"/>
          </a:xfrm>
        </p:spPr>
        <p:txBody>
          <a:bodyPr>
            <a:normAutofit fontScale="85000" lnSpcReduction="20000"/>
          </a:bodyPr>
          <a:lstStyle/>
          <a:p>
            <a:r>
              <a:rPr lang="en-US" b="1" u="sng" dirty="0"/>
              <a:t>ARC-</a:t>
            </a:r>
            <a:r>
              <a:rPr lang="en-US" b="1" u="sng" dirty="0" err="1"/>
              <a:t>ip</a:t>
            </a:r>
            <a:r>
              <a:rPr lang="en-US" b="1" u="sng" dirty="0"/>
              <a:t> Tornado/ Severe Weather Disaster Plan</a:t>
            </a:r>
          </a:p>
          <a:p>
            <a:br>
              <a:rPr lang="en-US" b="1" u="sng" dirty="0"/>
            </a:br>
            <a:r>
              <a:rPr lang="en-US" dirty="0"/>
              <a:t>As soon as a potential for severe weather is indicate, the staff person in charge will monitor the local radio station for current weather information;</a:t>
            </a:r>
            <a:br>
              <a:rPr lang="en-US" dirty="0"/>
            </a:br>
            <a:r>
              <a:rPr lang="en-US" dirty="0"/>
              <a:t>Remain calm but react quickly</a:t>
            </a:r>
            <a:br>
              <a:rPr lang="en-US" dirty="0"/>
            </a:br>
            <a:endParaRPr lang="en-US" dirty="0"/>
          </a:p>
          <a:p>
            <a:r>
              <a:rPr lang="en-US" dirty="0"/>
              <a:t>Tornado Warning: The staff person in charge will locate all clients and staff and notify them of a tornado warning. Clients and staff will move to the first floor of the Hotel into a hallway running north to south. The staff person in charge will so a head count to ensure that all staff and clients are accounted for. Clients and staff will stand with their backs to a west wall and remain there until an all clear is given. Clients and staff may return to their rooms/ conference room once an all clear is given. </a:t>
            </a:r>
            <a:br>
              <a:rPr lang="en-US" dirty="0"/>
            </a:br>
            <a:endParaRPr lang="en-US" dirty="0"/>
          </a:p>
          <a:p>
            <a:r>
              <a:rPr lang="en-US" dirty="0"/>
              <a:t>As soon as possible the staff person in charge will notify the Exec. Director concerning the tornado/ severe weather situation.</a:t>
            </a:r>
          </a:p>
          <a:p>
            <a:r>
              <a:rPr lang="en-US" dirty="0"/>
              <a:t>The staff person will complete an incident report concerning what has occurred, and a copy of the incident report will be included in each client’s file.</a:t>
            </a:r>
            <a:br>
              <a:rPr lang="en-US" u="sng" dirty="0"/>
            </a:br>
            <a:r>
              <a:rPr lang="en-US" u="sng" dirty="0"/>
              <a:t>Other Disasters – Follow same plan as delineated above. </a:t>
            </a:r>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11</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312162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C927-1E9B-49F0-AB53-B6A517E82F54}"/>
              </a:ext>
            </a:extLst>
          </p:cNvPr>
          <p:cNvSpPr>
            <a:spLocks noGrp="1"/>
          </p:cNvSpPr>
          <p:nvPr>
            <p:ph type="title"/>
          </p:nvPr>
        </p:nvSpPr>
        <p:spPr>
          <a:xfrm>
            <a:off x="888382" y="697756"/>
            <a:ext cx="3775046" cy="651898"/>
          </a:xfrm>
        </p:spPr>
        <p:txBody>
          <a:bodyPr>
            <a:normAutofit fontScale="90000"/>
          </a:bodyPr>
          <a:lstStyle/>
          <a:p>
            <a:r>
              <a:rPr lang="en-US" b="1" u="sng" dirty="0"/>
              <a:t>Sign Off Form</a:t>
            </a:r>
          </a:p>
        </p:txBody>
      </p:sp>
      <p:sp>
        <p:nvSpPr>
          <p:cNvPr id="6" name="Slide Number Placeholder 5">
            <a:extLst>
              <a:ext uri="{FF2B5EF4-FFF2-40B4-BE49-F238E27FC236}">
                <a16:creationId xmlns:a16="http://schemas.microsoft.com/office/drawing/2014/main" id="{682D4647-BC88-44C7-94A6-23EF28D9E795}"/>
              </a:ext>
            </a:extLst>
          </p:cNvPr>
          <p:cNvSpPr>
            <a:spLocks noGrp="1"/>
          </p:cNvSpPr>
          <p:nvPr>
            <p:ph type="sldNum" sz="quarter" idx="12"/>
          </p:nvPr>
        </p:nvSpPr>
        <p:spPr/>
        <p:txBody>
          <a:bodyPr/>
          <a:lstStyle/>
          <a:p>
            <a:fld id="{CE8079A4-7AA8-4A4F-87E2-7781EC5097DD}" type="slidenum">
              <a:rPr lang="en-US" smtClean="0"/>
              <a:pPr/>
              <a:t>12</a:t>
            </a:fld>
            <a:endParaRPr lang="en-US"/>
          </a:p>
        </p:txBody>
      </p:sp>
      <p:pic>
        <p:nvPicPr>
          <p:cNvPr id="8" name="Picture 7" descr="A screenshot of a cell phone&#10;&#10;Description automatically generated">
            <a:extLst>
              <a:ext uri="{FF2B5EF4-FFF2-40B4-BE49-F238E27FC236}">
                <a16:creationId xmlns:a16="http://schemas.microsoft.com/office/drawing/2014/main" id="{39783FBB-316D-48D9-99ED-ACFE831D1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05" y="1592913"/>
            <a:ext cx="3775046" cy="4786914"/>
          </a:xfrm>
          <a:prstGeom prst="rect">
            <a:avLst/>
          </a:prstGeom>
        </p:spPr>
      </p:pic>
      <p:sp>
        <p:nvSpPr>
          <p:cNvPr id="9" name="Subtitle 2">
            <a:extLst>
              <a:ext uri="{FF2B5EF4-FFF2-40B4-BE49-F238E27FC236}">
                <a16:creationId xmlns:a16="http://schemas.microsoft.com/office/drawing/2014/main" id="{729921EA-AFF8-4198-99F2-A3F3AE47CDC7}"/>
              </a:ext>
            </a:extLst>
          </p:cNvPr>
          <p:cNvSpPr txBox="1">
            <a:spLocks/>
          </p:cNvSpPr>
          <p:nvPr/>
        </p:nvSpPr>
        <p:spPr>
          <a:xfrm>
            <a:off x="4572000" y="2030136"/>
            <a:ext cx="4379052" cy="3338819"/>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None/>
            </a:pPr>
            <a:r>
              <a:rPr lang="en-US" sz="2800" dirty="0"/>
              <a:t>As we go through the slides we will be reading off each section. Please initial and sign as we go through the Expectations, Rules, and Safety Procedures. </a:t>
            </a:r>
          </a:p>
        </p:txBody>
      </p:sp>
    </p:spTree>
    <p:extLst>
      <p:ext uri="{BB962C8B-B14F-4D97-AF65-F5344CB8AC3E}">
        <p14:creationId xmlns:p14="http://schemas.microsoft.com/office/powerpoint/2010/main" val="354363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11DFC-26B0-4B24-9B33-2483518562A2}"/>
              </a:ext>
            </a:extLst>
          </p:cNvPr>
          <p:cNvSpPr>
            <a:spLocks noGrp="1"/>
          </p:cNvSpPr>
          <p:nvPr>
            <p:ph idx="1"/>
          </p:nvPr>
        </p:nvSpPr>
        <p:spPr>
          <a:xfrm>
            <a:off x="302413" y="1711355"/>
            <a:ext cx="8363415" cy="4656572"/>
          </a:xfrm>
        </p:spPr>
        <p:txBody>
          <a:bodyPr>
            <a:normAutofit fontScale="92500"/>
          </a:bodyPr>
          <a:lstStyle/>
          <a:p>
            <a:r>
              <a:rPr lang="en-US" sz="2400" dirty="0"/>
              <a:t>I have paid $</a:t>
            </a:r>
            <a:r>
              <a:rPr lang="en-US" sz="2400" u="sng" dirty="0"/>
              <a:t> 	</a:t>
            </a:r>
            <a:r>
              <a:rPr lang="en-US" sz="2400" dirty="0"/>
              <a:t>for the</a:t>
            </a:r>
            <a:r>
              <a:rPr lang="en-US" sz="2400" u="sng" dirty="0"/>
              <a:t> 	</a:t>
            </a:r>
            <a:r>
              <a:rPr lang="en-US" sz="2400" dirty="0" err="1"/>
              <a:t>hr</a:t>
            </a:r>
            <a:r>
              <a:rPr lang="en-US" sz="2400" dirty="0"/>
              <a:t> Driver Intervention Program and agree to abide by the terms of service as defined below. Name of Agency Rendering Services: </a:t>
            </a:r>
            <a:r>
              <a:rPr lang="en-US" sz="2400" u="sng" dirty="0"/>
              <a:t>Addiction’s Resource Center, INC.</a:t>
            </a:r>
            <a:r>
              <a:rPr lang="en-US" sz="2400" dirty="0"/>
              <a:t> Type of service: Driver Intervention Program (DIP): educational segments (lectures, small groups, and films), intake, screening, interviews including referral (where deemed necessary) to individuals who have substance abuse problems or legal charges related to the use of substances (legal and illegal). The fee includes food (catering pre-arranged for group consumption), sleeping room (type is dependent on amount of fee -shared, double, or private), and completion report faxed to referral court, one attorney, and treatment facility if referral is made. Any and/or all other services may initiate additional fees.</a:t>
            </a:r>
          </a:p>
          <a:p>
            <a:endParaRPr lang="en-US" dirty="0"/>
          </a:p>
        </p:txBody>
      </p:sp>
      <p:sp>
        <p:nvSpPr>
          <p:cNvPr id="4" name="Date Placeholder 3">
            <a:extLst>
              <a:ext uri="{FF2B5EF4-FFF2-40B4-BE49-F238E27FC236}">
                <a16:creationId xmlns:a16="http://schemas.microsoft.com/office/drawing/2014/main" id="{09D3A7DB-2B0F-45D1-88B1-EE8558F1D113}"/>
              </a:ext>
            </a:extLst>
          </p:cNvPr>
          <p:cNvSpPr>
            <a:spLocks noGrp="1"/>
          </p:cNvSpPr>
          <p:nvPr>
            <p:ph type="dt" sz="half" idx="10"/>
          </p:nvPr>
        </p:nvSpPr>
        <p:spPr/>
        <p:txBody>
          <a:bodyPr/>
          <a:lstStyle/>
          <a:p>
            <a:fld id="{CAE6B357-51B9-47D2-A71D-0D06CB03185D}" type="datetime1">
              <a:rPr lang="en-US" smtClean="0"/>
              <a:pPr/>
              <a:t>2/13/2020</a:t>
            </a:fld>
            <a:endParaRPr lang="en-US"/>
          </a:p>
        </p:txBody>
      </p:sp>
      <p:sp>
        <p:nvSpPr>
          <p:cNvPr id="5" name="Footer Placeholder 4">
            <a:extLst>
              <a:ext uri="{FF2B5EF4-FFF2-40B4-BE49-F238E27FC236}">
                <a16:creationId xmlns:a16="http://schemas.microsoft.com/office/drawing/2014/main" id="{329EF462-38FA-43A2-B643-766C63E8EB8F}"/>
              </a:ext>
            </a:extLst>
          </p:cNvPr>
          <p:cNvSpPr>
            <a:spLocks noGrp="1"/>
          </p:cNvSpPr>
          <p:nvPr>
            <p:ph type="ftr" sz="quarter" idx="11"/>
          </p:nvPr>
        </p:nvSpPr>
        <p:spPr>
          <a:xfrm>
            <a:off x="2701255" y="6468021"/>
            <a:ext cx="3741490" cy="301227"/>
          </a:xfrm>
        </p:spPr>
        <p:txBody>
          <a:bodyPr/>
          <a:lstStyle/>
          <a:p>
            <a:r>
              <a:rPr lang="en-US" dirty="0"/>
              <a:t>ARC-</a:t>
            </a:r>
            <a:r>
              <a:rPr lang="en-US" dirty="0" err="1"/>
              <a:t>ip</a:t>
            </a:r>
            <a:r>
              <a:rPr lang="en-US" dirty="0"/>
              <a:t> @2019 Form F1 Read out Loud; Clients sign and initial </a:t>
            </a:r>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13</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637973" y="557145"/>
            <a:ext cx="5016207" cy="635058"/>
          </a:xfrm>
        </p:spPr>
        <p:txBody>
          <a:bodyPr>
            <a:noAutofit/>
          </a:bodyPr>
          <a:lstStyle/>
          <a:p>
            <a:r>
              <a:rPr lang="en-US" sz="4400" b="1" u="sng" dirty="0"/>
              <a:t>Program Payment </a:t>
            </a:r>
          </a:p>
        </p:txBody>
      </p:sp>
    </p:spTree>
    <p:extLst>
      <p:ext uri="{BB962C8B-B14F-4D97-AF65-F5344CB8AC3E}">
        <p14:creationId xmlns:p14="http://schemas.microsoft.com/office/powerpoint/2010/main" val="367946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11DFC-26B0-4B24-9B33-2483518562A2}"/>
              </a:ext>
            </a:extLst>
          </p:cNvPr>
          <p:cNvSpPr>
            <a:spLocks noGrp="1"/>
          </p:cNvSpPr>
          <p:nvPr>
            <p:ph idx="1"/>
          </p:nvPr>
        </p:nvSpPr>
        <p:spPr>
          <a:xfrm>
            <a:off x="268448" y="937062"/>
            <a:ext cx="8607104" cy="5790909"/>
          </a:xfrm>
        </p:spPr>
        <p:txBody>
          <a:bodyPr>
            <a:noAutofit/>
          </a:bodyPr>
          <a:lstStyle/>
          <a:p>
            <a:pPr lvl="0"/>
            <a:r>
              <a:rPr lang="en-US" sz="2400" b="1" dirty="0"/>
              <a:t>DIP Rules/ Guidelines </a:t>
            </a:r>
            <a:br>
              <a:rPr lang="en-US" sz="2400" dirty="0"/>
            </a:br>
            <a:r>
              <a:rPr lang="en-US" sz="2400" b="1" dirty="0"/>
              <a:t>Safety and Security: </a:t>
            </a:r>
            <a:r>
              <a:rPr lang="en-US" sz="2400" dirty="0"/>
              <a:t>As a minimum-security environment it is necessary that we establish guidelines and rules. Violation of these guidelines (rules) may lead to being dismissed from the program.</a:t>
            </a:r>
          </a:p>
          <a:p>
            <a:r>
              <a:rPr lang="en-US" sz="2400" dirty="0"/>
              <a:t>This is a court sanctioned DIP in lieu of mandatory jail sentence. You’re considered to be in a minimum-security environment. You must remain on the premises in assigned areas and attend all sessions. </a:t>
            </a:r>
          </a:p>
          <a:p>
            <a:r>
              <a:rPr lang="en-US" sz="2400" dirty="0"/>
              <a:t>Throughout the program we reserve the right to search your person, room, and luggage.</a:t>
            </a:r>
          </a:p>
          <a:p>
            <a:pPr lvl="0"/>
            <a:r>
              <a:rPr lang="en-US" sz="2400" dirty="0"/>
              <a:t> You are present on a voluntary basis and can elect to leave</a:t>
            </a:r>
            <a:r>
              <a:rPr lang="en-US" sz="2400" b="1" dirty="0"/>
              <a:t>. If you leave the program prior to complete, t</a:t>
            </a:r>
            <a:r>
              <a:rPr lang="en-US" sz="2400" u="sng" dirty="0"/>
              <a:t>here is no program refund.</a:t>
            </a:r>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14</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268448" y="302004"/>
            <a:ext cx="7659148" cy="635058"/>
          </a:xfrm>
        </p:spPr>
        <p:txBody>
          <a:bodyPr>
            <a:noAutofit/>
          </a:bodyPr>
          <a:lstStyle/>
          <a:p>
            <a:r>
              <a:rPr lang="en-US" sz="3600" b="1" u="sng" dirty="0"/>
              <a:t>Rules – Court-Ordered Program</a:t>
            </a:r>
          </a:p>
        </p:txBody>
      </p:sp>
      <p:sp>
        <p:nvSpPr>
          <p:cNvPr id="8" name="Footer Placeholder 4">
            <a:extLst>
              <a:ext uri="{FF2B5EF4-FFF2-40B4-BE49-F238E27FC236}">
                <a16:creationId xmlns:a16="http://schemas.microsoft.com/office/drawing/2014/main" id="{C31D8EBD-E481-408C-AD64-EB92082D1042}"/>
              </a:ext>
            </a:extLst>
          </p:cNvPr>
          <p:cNvSpPr txBox="1">
            <a:spLocks/>
          </p:cNvSpPr>
          <p:nvPr/>
        </p:nvSpPr>
        <p:spPr>
          <a:xfrm>
            <a:off x="2701255" y="6484283"/>
            <a:ext cx="3741490" cy="301227"/>
          </a:xfrm>
          <a:prstGeom prst="rect">
            <a:avLst/>
          </a:prstGeom>
        </p:spPr>
        <p:txBody>
          <a:bodyPr vert="horz" lIns="91440" tIns="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 Clients sign and initial </a:t>
            </a:r>
          </a:p>
        </p:txBody>
      </p:sp>
    </p:spTree>
    <p:extLst>
      <p:ext uri="{BB962C8B-B14F-4D97-AF65-F5344CB8AC3E}">
        <p14:creationId xmlns:p14="http://schemas.microsoft.com/office/powerpoint/2010/main" val="206704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11DFC-26B0-4B24-9B33-2483518562A2}"/>
              </a:ext>
            </a:extLst>
          </p:cNvPr>
          <p:cNvSpPr>
            <a:spLocks noGrp="1"/>
          </p:cNvSpPr>
          <p:nvPr>
            <p:ph idx="1"/>
          </p:nvPr>
        </p:nvSpPr>
        <p:spPr>
          <a:xfrm>
            <a:off x="302004" y="1702965"/>
            <a:ext cx="8279934" cy="4606396"/>
          </a:xfrm>
        </p:spPr>
        <p:txBody>
          <a:bodyPr>
            <a:normAutofit fontScale="92500" lnSpcReduction="10000"/>
          </a:bodyPr>
          <a:lstStyle/>
          <a:p>
            <a:pPr lvl="0"/>
            <a:r>
              <a:rPr lang="en-US" sz="2800" dirty="0"/>
              <a:t>You are not allowed to possess any beverage alcohol, prescription or non-prescription drugs without the express permission of the program administrator or her designated person. If you are on prescription medication or non-prescription medication this medication must be examined and held by ARC staff to be taken at the appropriate time under the supervision of the program staff.</a:t>
            </a:r>
          </a:p>
          <a:p>
            <a:r>
              <a:rPr lang="en-US" sz="2800" dirty="0"/>
              <a:t>No knives, guns or other weapons permitted.</a:t>
            </a:r>
          </a:p>
          <a:p>
            <a:r>
              <a:rPr lang="en-US" sz="2800" dirty="0"/>
              <a:t>No "violent" behavior. "Violent" behavior is defined as: fighting; threatening, obscene, loud or abusive language; racial / ethnic slurs, jokes or innuendos.</a:t>
            </a:r>
            <a:r>
              <a:rPr lang="en-US" sz="2800" u="heavy" dirty="0"/>
              <a:t> </a:t>
            </a:r>
            <a:endParaRPr lang="en-US" sz="2800" dirty="0"/>
          </a:p>
          <a:p>
            <a:endParaRPr lang="en-US" dirty="0"/>
          </a:p>
        </p:txBody>
      </p:sp>
      <p:sp>
        <p:nvSpPr>
          <p:cNvPr id="4" name="Date Placeholder 3">
            <a:extLst>
              <a:ext uri="{FF2B5EF4-FFF2-40B4-BE49-F238E27FC236}">
                <a16:creationId xmlns:a16="http://schemas.microsoft.com/office/drawing/2014/main" id="{09D3A7DB-2B0F-45D1-88B1-EE8558F1D113}"/>
              </a:ext>
            </a:extLst>
          </p:cNvPr>
          <p:cNvSpPr>
            <a:spLocks noGrp="1"/>
          </p:cNvSpPr>
          <p:nvPr>
            <p:ph type="dt" sz="half" idx="10"/>
          </p:nvPr>
        </p:nvSpPr>
        <p:spPr/>
        <p:txBody>
          <a:bodyPr/>
          <a:lstStyle/>
          <a:p>
            <a:fld id="{CAE6B357-51B9-47D2-A71D-0D06CB03185D}" type="datetime1">
              <a:rPr lang="en-US" smtClean="0"/>
              <a:pPr/>
              <a:t>2/13/2020</a:t>
            </a:fld>
            <a:endParaRPr lang="en-US"/>
          </a:p>
        </p:txBody>
      </p:sp>
      <p:sp>
        <p:nvSpPr>
          <p:cNvPr id="5" name="Footer Placeholder 4">
            <a:extLst>
              <a:ext uri="{FF2B5EF4-FFF2-40B4-BE49-F238E27FC236}">
                <a16:creationId xmlns:a16="http://schemas.microsoft.com/office/drawing/2014/main" id="{329EF462-38FA-43A2-B643-766C63E8E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15</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469783" y="285227"/>
            <a:ext cx="3045204" cy="1107098"/>
          </a:xfrm>
        </p:spPr>
        <p:txBody>
          <a:bodyPr>
            <a:noAutofit/>
          </a:bodyPr>
          <a:lstStyle/>
          <a:p>
            <a:r>
              <a:rPr lang="en-US" sz="4400" b="1" u="sng" dirty="0"/>
              <a:t>Rules</a:t>
            </a:r>
          </a:p>
        </p:txBody>
      </p:sp>
      <p:sp>
        <p:nvSpPr>
          <p:cNvPr id="10" name="Footer Placeholder 4">
            <a:extLst>
              <a:ext uri="{FF2B5EF4-FFF2-40B4-BE49-F238E27FC236}">
                <a16:creationId xmlns:a16="http://schemas.microsoft.com/office/drawing/2014/main" id="{4BBB5932-BB58-42B6-9F79-BA1309FEB329}"/>
              </a:ext>
            </a:extLst>
          </p:cNvPr>
          <p:cNvSpPr txBox="1">
            <a:spLocks/>
          </p:cNvSpPr>
          <p:nvPr/>
        </p:nvSpPr>
        <p:spPr>
          <a:xfrm>
            <a:off x="2701255" y="6468021"/>
            <a:ext cx="3741490" cy="301227"/>
          </a:xfrm>
          <a:prstGeom prst="rect">
            <a:avLst/>
          </a:prstGeom>
        </p:spPr>
        <p:txBody>
          <a:bodyPr vert="horz" lIns="91440" tIns="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ARC-ip @2019 Form F1 Read out Loud; Clients sign and initial </a:t>
            </a:r>
            <a:endParaRPr lang="en-US" dirty="0"/>
          </a:p>
        </p:txBody>
      </p:sp>
    </p:spTree>
    <p:extLst>
      <p:ext uri="{BB962C8B-B14F-4D97-AF65-F5344CB8AC3E}">
        <p14:creationId xmlns:p14="http://schemas.microsoft.com/office/powerpoint/2010/main" val="206176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D3A7DB-2B0F-45D1-88B1-EE8558F1D113}"/>
              </a:ext>
            </a:extLst>
          </p:cNvPr>
          <p:cNvSpPr>
            <a:spLocks noGrp="1"/>
          </p:cNvSpPr>
          <p:nvPr>
            <p:ph type="dt" sz="half" idx="10"/>
          </p:nvPr>
        </p:nvSpPr>
        <p:spPr/>
        <p:txBody>
          <a:bodyPr/>
          <a:lstStyle/>
          <a:p>
            <a:fld id="{CAE6B357-51B9-47D2-A71D-0D06CB03185D}" type="datetime1">
              <a:rPr lang="en-US" smtClean="0"/>
              <a:pPr/>
              <a:t>2/13/2020</a:t>
            </a:fld>
            <a:endParaRPr lang="en-US"/>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16</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503340" y="561939"/>
            <a:ext cx="4983060" cy="635058"/>
          </a:xfrm>
        </p:spPr>
        <p:txBody>
          <a:bodyPr>
            <a:noAutofit/>
          </a:bodyPr>
          <a:lstStyle/>
          <a:p>
            <a:r>
              <a:rPr lang="en-US" sz="3200" u="sng" dirty="0"/>
              <a:t>Rules – Sleeping Rooms</a:t>
            </a:r>
          </a:p>
        </p:txBody>
      </p:sp>
      <p:sp>
        <p:nvSpPr>
          <p:cNvPr id="29" name="Rectangle 24">
            <a:extLst>
              <a:ext uri="{FF2B5EF4-FFF2-40B4-BE49-F238E27FC236}">
                <a16:creationId xmlns:a16="http://schemas.microsoft.com/office/drawing/2014/main" id="{65247A6F-A710-4E83-9B1E-22EDFFE603F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0" name="Group 21">
            <a:extLst>
              <a:ext uri="{FF2B5EF4-FFF2-40B4-BE49-F238E27FC236}">
                <a16:creationId xmlns:a16="http://schemas.microsoft.com/office/drawing/2014/main" id="{2E98FC6E-F0FC-4C49-AC20-41E7C0338971}"/>
              </a:ext>
            </a:extLst>
          </p:cNvPr>
          <p:cNvGrpSpPr>
            <a:grpSpLocks/>
          </p:cNvGrpSpPr>
          <p:nvPr/>
        </p:nvGrpSpPr>
        <p:grpSpPr bwMode="auto">
          <a:xfrm>
            <a:off x="685800" y="615950"/>
            <a:ext cx="571500" cy="15875"/>
            <a:chOff x="1080" y="250"/>
            <a:chExt cx="900" cy="26"/>
          </a:xfrm>
        </p:grpSpPr>
        <p:sp>
          <p:nvSpPr>
            <p:cNvPr id="31" name="Line 23">
              <a:extLst>
                <a:ext uri="{FF2B5EF4-FFF2-40B4-BE49-F238E27FC236}">
                  <a16:creationId xmlns:a16="http://schemas.microsoft.com/office/drawing/2014/main" id="{1B1D522C-70C0-4EB1-9D49-2D69E051247D}"/>
                </a:ext>
              </a:extLst>
            </p:cNvPr>
            <p:cNvSpPr>
              <a:spLocks noChangeShapeType="1"/>
            </p:cNvSpPr>
            <p:nvPr/>
          </p:nvSpPr>
          <p:spPr bwMode="auto">
            <a:xfrm>
              <a:off x="1260" y="271"/>
              <a:ext cx="720" cy="0"/>
            </a:xfrm>
            <a:prstGeom prst="line">
              <a:avLst/>
            </a:prstGeom>
            <a:noFill/>
            <a:ln w="6096">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2">
              <a:extLst>
                <a:ext uri="{FF2B5EF4-FFF2-40B4-BE49-F238E27FC236}">
                  <a16:creationId xmlns:a16="http://schemas.microsoft.com/office/drawing/2014/main" id="{0D5DE658-9C12-468C-B42B-A5A4E98AC292}"/>
                </a:ext>
              </a:extLst>
            </p:cNvPr>
            <p:cNvSpPr>
              <a:spLocks noChangeShapeType="1"/>
            </p:cNvSpPr>
            <p:nvPr/>
          </p:nvSpPr>
          <p:spPr bwMode="auto">
            <a:xfrm>
              <a:off x="1080" y="256"/>
              <a:ext cx="900" cy="0"/>
            </a:xfrm>
            <a:prstGeom prst="line">
              <a:avLst/>
            </a:prstGeom>
            <a:noFill/>
            <a:ln w="7607">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29">
            <a:extLst>
              <a:ext uri="{FF2B5EF4-FFF2-40B4-BE49-F238E27FC236}">
                <a16:creationId xmlns:a16="http://schemas.microsoft.com/office/drawing/2014/main" id="{BF1E9787-92DC-4D7B-B4FB-BE126023BA22}"/>
              </a:ext>
            </a:extLst>
          </p:cNvPr>
          <p:cNvSpPr>
            <a:spLocks noChangeArrowheads="1"/>
          </p:cNvSpPr>
          <p:nvPr/>
        </p:nvSpPr>
        <p:spPr bwMode="auto">
          <a:xfrm>
            <a:off x="4358355" y="3982340"/>
            <a:ext cx="46916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id="{F4DACD0D-317F-43A1-802D-EFB330973F43}"/>
              </a:ext>
            </a:extLst>
          </p:cNvPr>
          <p:cNvSpPr>
            <a:spLocks noChangeArrowheads="1"/>
          </p:cNvSpPr>
          <p:nvPr/>
        </p:nvSpPr>
        <p:spPr bwMode="auto">
          <a:xfrm>
            <a:off x="402673" y="1473960"/>
            <a:ext cx="84728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6858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You will be escorted back to your room at the end of class. Between 8 &amp; 9pm there will be a room check. Room checks may be done throughout the night as necessary.</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You may not leave your room or open your door without staff present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unless it is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 emergency.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room you are staying in is not your personal hotel room; it is a program sleeping room provided by ARC-DIP. Any vandalism or destruction of the room will be charged to you.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lang="en-US" altLang="en-US" sz="1600" dirty="0">
                <a:ea typeface="Times New Roman" panose="02020603050405020304" pitchFamily="18" charset="0"/>
              </a:rPr>
              <a:t>Y</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ou cannot smoke in any room. If you do you will incur a $250 fee for cleaning.</a:t>
            </a:r>
            <a:endPar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lang="en-US" altLang="en-US" sz="1600" b="1" dirty="0">
                <a:ea typeface="Times New Roman" panose="02020603050405020304" pitchFamily="18" charset="0"/>
              </a:rPr>
              <a:t>A</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ll sleeping rooms are ARC program rooms, you are issued one set of bath towels for the weekend. Also, the room may not have housekeeping service so please keep it tidy.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lang="en-US" altLang="en-US" sz="1600" dirty="0">
                <a:ea typeface="Times New Roman" panose="02020603050405020304" pitchFamily="18" charset="0"/>
              </a:rPr>
              <a:t>Y</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ou are not allowed to make calls from your room except to the conference room for assistance by night security staff. If you make outside calls you are responsible for the phone fees.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You’re not allowed in other clients’ rooms or to go back to your rooms during breaks or meals.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You’re not allowed to talk with hotel guests and no visitors are permitted during the weekend.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 rooms are subject to search at any time by staff - You should dress in sleeping attire.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685800" algn="l"/>
              </a:tabLst>
            </a:pPr>
            <a:r>
              <a:rPr lang="en-US" altLang="en-US" sz="1600" dirty="0">
                <a:ea typeface="Times New Roman" panose="02020603050405020304" pitchFamily="18" charset="0"/>
              </a:rPr>
              <a:t>L</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ights and electronics off by 11:00pm. Disruptive behavior in sleeping rooms leads to dismissal.</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9" name="Footer Placeholder 4">
            <a:extLst>
              <a:ext uri="{FF2B5EF4-FFF2-40B4-BE49-F238E27FC236}">
                <a16:creationId xmlns:a16="http://schemas.microsoft.com/office/drawing/2014/main" id="{DD62614E-0AA8-4073-B2BE-B0E6563EC7C4}"/>
              </a:ext>
            </a:extLst>
          </p:cNvPr>
          <p:cNvSpPr>
            <a:spLocks noGrp="1"/>
          </p:cNvSpPr>
          <p:nvPr>
            <p:ph type="ftr" sz="quarter" idx="11"/>
          </p:nvPr>
        </p:nvSpPr>
        <p:spPr>
          <a:xfrm>
            <a:off x="2701255" y="6468022"/>
            <a:ext cx="3741490" cy="226394"/>
          </a:xfrm>
        </p:spPr>
        <p:txBody>
          <a:bodyPr/>
          <a:lstStyle/>
          <a:p>
            <a:r>
              <a:rPr lang="en-US" dirty="0"/>
              <a:t>ARC-</a:t>
            </a:r>
            <a:r>
              <a:rPr lang="en-US" dirty="0" err="1"/>
              <a:t>ip</a:t>
            </a:r>
            <a:r>
              <a:rPr lang="en-US" dirty="0"/>
              <a:t> @2019 Form F1 Read out Loud; Clients sign and initial </a:t>
            </a:r>
          </a:p>
        </p:txBody>
      </p:sp>
    </p:spTree>
    <p:extLst>
      <p:ext uri="{BB962C8B-B14F-4D97-AF65-F5344CB8AC3E}">
        <p14:creationId xmlns:p14="http://schemas.microsoft.com/office/powerpoint/2010/main" val="273013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a:xfrm>
            <a:off x="7314415" y="557186"/>
            <a:ext cx="941203" cy="301752"/>
          </a:xfrm>
        </p:spPr>
        <p:txBody>
          <a:bodyPr/>
          <a:lstStyle/>
          <a:p>
            <a:fld id="{CE8079A4-7AA8-4A4F-87E2-7781EC5097DD}" type="slidenum">
              <a:rPr lang="en-US" smtClean="0"/>
              <a:pPr/>
              <a:t>17</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604007" y="469783"/>
            <a:ext cx="5209564" cy="618280"/>
          </a:xfrm>
        </p:spPr>
        <p:txBody>
          <a:bodyPr>
            <a:noAutofit/>
          </a:bodyPr>
          <a:lstStyle/>
          <a:p>
            <a:r>
              <a:rPr lang="en-US" sz="3600" b="1" u="sng" dirty="0"/>
              <a:t>Program Expectations</a:t>
            </a:r>
          </a:p>
        </p:txBody>
      </p:sp>
      <p:grpSp>
        <p:nvGrpSpPr>
          <p:cNvPr id="8" name="Group 1">
            <a:extLst>
              <a:ext uri="{FF2B5EF4-FFF2-40B4-BE49-F238E27FC236}">
                <a16:creationId xmlns:a16="http://schemas.microsoft.com/office/drawing/2014/main" id="{2F402DD9-301C-4A55-BCF7-D23F376114DB}"/>
              </a:ext>
            </a:extLst>
          </p:cNvPr>
          <p:cNvGrpSpPr>
            <a:grpSpLocks/>
          </p:cNvGrpSpPr>
          <p:nvPr/>
        </p:nvGrpSpPr>
        <p:grpSpPr bwMode="auto">
          <a:xfrm>
            <a:off x="0" y="4043639"/>
            <a:ext cx="508652" cy="15875"/>
            <a:chOff x="1080" y="248"/>
            <a:chExt cx="1020" cy="26"/>
          </a:xfrm>
        </p:grpSpPr>
        <p:sp>
          <p:nvSpPr>
            <p:cNvPr id="9" name="Line 3">
              <a:extLst>
                <a:ext uri="{FF2B5EF4-FFF2-40B4-BE49-F238E27FC236}">
                  <a16:creationId xmlns:a16="http://schemas.microsoft.com/office/drawing/2014/main" id="{0BE7A312-2A92-4485-AA00-2785B2414246}"/>
                </a:ext>
              </a:extLst>
            </p:cNvPr>
            <p:cNvSpPr>
              <a:spLocks noChangeShapeType="1"/>
            </p:cNvSpPr>
            <p:nvPr/>
          </p:nvSpPr>
          <p:spPr bwMode="auto">
            <a:xfrm>
              <a:off x="1380" y="268"/>
              <a:ext cx="720" cy="0"/>
            </a:xfrm>
            <a:prstGeom prst="line">
              <a:avLst/>
            </a:prstGeom>
            <a:noFill/>
            <a:ln w="6096">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
              <a:extLst>
                <a:ext uri="{FF2B5EF4-FFF2-40B4-BE49-F238E27FC236}">
                  <a16:creationId xmlns:a16="http://schemas.microsoft.com/office/drawing/2014/main" id="{B6563086-FAC9-4798-AAE1-4CCCD3EAF58F}"/>
                </a:ext>
              </a:extLst>
            </p:cNvPr>
            <p:cNvSpPr>
              <a:spLocks noChangeShapeType="1"/>
            </p:cNvSpPr>
            <p:nvPr/>
          </p:nvSpPr>
          <p:spPr bwMode="auto">
            <a:xfrm>
              <a:off x="1080" y="254"/>
              <a:ext cx="1020"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5">
            <a:extLst>
              <a:ext uri="{FF2B5EF4-FFF2-40B4-BE49-F238E27FC236}">
                <a16:creationId xmlns:a16="http://schemas.microsoft.com/office/drawing/2014/main" id="{EC2193DC-E6B5-4FAD-9100-B3A515E26E41}"/>
              </a:ext>
            </a:extLst>
          </p:cNvPr>
          <p:cNvSpPr>
            <a:spLocks noChangeArrowheads="1"/>
          </p:cNvSpPr>
          <p:nvPr/>
        </p:nvSpPr>
        <p:spPr bwMode="auto">
          <a:xfrm>
            <a:off x="508651" y="1293063"/>
            <a:ext cx="819073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76" tIns="0" rIns="0" bIns="0" numCol="1" anchor="ctr" anchorCtr="0" compatLnSpc="1">
            <a:prstTxWarp prst="textNoShape">
              <a:avLst/>
            </a:prstTxWarp>
            <a:spAutoFit/>
          </a:bodyPr>
          <a:lstStyle>
            <a:lvl1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7620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76200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 Cell Phones, iPads, Smart Pads, Laptops, iWatch, Android watch, any electronic device must be turned in and are not allowed during class. No pictures should be taken.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762000" algn="l"/>
              </a:tabLst>
            </a:pPr>
            <a:r>
              <a:rPr lang="en-US" altLang="en-US" sz="2400" dirty="0">
                <a:ea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Smoking is permitted only during breaks and only in the</a:t>
            </a:r>
            <a:b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designated area. Do not throw butts on the ground.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76200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You should be dressed in appropriately no ball caps, </a:t>
            </a:r>
            <a:b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sunglasses, hoodies, and nothing revealing.</a:t>
            </a:r>
          </a:p>
          <a:p>
            <a:pPr marL="0" marR="0" lvl="0" indent="0" algn="l" defTabSz="914400" rtl="0" eaLnBrk="0" fontAlgn="base" latinLnBrk="0" hangingPunct="0">
              <a:lnSpc>
                <a:spcPct val="100000"/>
              </a:lnSpc>
              <a:spcBef>
                <a:spcPct val="0"/>
              </a:spcBef>
              <a:spcAft>
                <a:spcPct val="0"/>
              </a:spcAft>
              <a:buClrTx/>
              <a:buSzTx/>
              <a:tabLst>
                <a:tab pos="228600" algn="l"/>
                <a:tab pos="762000" algn="l"/>
              </a:tabLst>
            </a:pPr>
            <a:endParaRPr kumimoji="0" lang="en-US" altLang="en-US" sz="2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lvl="0"/>
            <a:r>
              <a:rPr kumimoji="0" lang="en-US" altLang="en-US" sz="2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I’ve been read, understand, &amp; agree to abide by fee agreement (I) &amp; rules/ guidelines (II) at ARC-DIP</a:t>
            </a:r>
            <a:br>
              <a:rPr kumimoji="0" lang="en-US" altLang="en-US" sz="2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2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lvl="0"/>
            <a:r>
              <a:rPr kumimoji="0" lang="en-US" altLang="en-US" sz="2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Please sign Form DIP F1- Signature Page</a:t>
            </a:r>
            <a:br>
              <a:rPr lang="en-US" dirty="0"/>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Footer Placeholder 4">
            <a:extLst>
              <a:ext uri="{FF2B5EF4-FFF2-40B4-BE49-F238E27FC236}">
                <a16:creationId xmlns:a16="http://schemas.microsoft.com/office/drawing/2014/main" id="{5D3201BB-4F35-408D-9954-9D95E80A43AA}"/>
              </a:ext>
            </a:extLst>
          </p:cNvPr>
          <p:cNvSpPr txBox="1">
            <a:spLocks/>
          </p:cNvSpPr>
          <p:nvPr/>
        </p:nvSpPr>
        <p:spPr>
          <a:xfrm>
            <a:off x="2701255" y="6356641"/>
            <a:ext cx="3741490" cy="301227"/>
          </a:xfrm>
          <a:prstGeom prst="rect">
            <a:avLst/>
          </a:prstGeom>
        </p:spPr>
        <p:txBody>
          <a:bodyPr vert="horz" lIns="91440" tIns="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ARC-ip @2019 Form F1 Read out Loud; Clients sign and initial </a:t>
            </a:r>
            <a:endParaRPr lang="en-US" dirty="0"/>
          </a:p>
        </p:txBody>
      </p:sp>
    </p:spTree>
    <p:extLst>
      <p:ext uri="{BB962C8B-B14F-4D97-AF65-F5344CB8AC3E}">
        <p14:creationId xmlns:p14="http://schemas.microsoft.com/office/powerpoint/2010/main" val="191885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11DFC-26B0-4B24-9B33-2483518562A2}"/>
              </a:ext>
            </a:extLst>
          </p:cNvPr>
          <p:cNvSpPr>
            <a:spLocks noGrp="1"/>
          </p:cNvSpPr>
          <p:nvPr>
            <p:ph idx="1"/>
          </p:nvPr>
        </p:nvSpPr>
        <p:spPr>
          <a:xfrm>
            <a:off x="914400" y="1384183"/>
            <a:ext cx="7315200" cy="4925177"/>
          </a:xfrm>
        </p:spPr>
        <p:txBody>
          <a:bodyPr>
            <a:normAutofit fontScale="77500" lnSpcReduction="20000"/>
          </a:bodyPr>
          <a:lstStyle/>
          <a:p>
            <a:pPr lvl="0"/>
            <a:r>
              <a:rPr lang="en-US" dirty="0"/>
              <a:t>The right to be treated with consideration and respect for personal dignity, autonomy and privacy;</a:t>
            </a:r>
          </a:p>
          <a:p>
            <a:pPr lvl="0"/>
            <a:r>
              <a:rPr lang="en-US" dirty="0"/>
              <a:t>The right to reasonable protection from physical, sexual or emotional abuse and inhumane treatment;</a:t>
            </a:r>
          </a:p>
          <a:p>
            <a:pPr lvl="0"/>
            <a:r>
              <a:rPr lang="en-US" dirty="0"/>
              <a:t>The right to give informed consent to or to refuse any service:</a:t>
            </a:r>
          </a:p>
          <a:p>
            <a:pPr lvl="0"/>
            <a:r>
              <a:rPr lang="en-US" dirty="0"/>
              <a:t>The right to be free from restraint or seclusion unless there is immediate risk of physical harm to self or others;</a:t>
            </a:r>
          </a:p>
          <a:p>
            <a:pPr lvl="0"/>
            <a:r>
              <a:rPr lang="en-US" dirty="0"/>
              <a:t>The right to be informed and the right to refuse any unusual or hazardous procedures;</a:t>
            </a:r>
          </a:p>
          <a:p>
            <a:pPr lvl="0"/>
            <a:r>
              <a:rPr lang="en-US" dirty="0"/>
              <a:t>The right to be advised and the right to refuse observation by others and by techniques such as one-way vision mirrors, tape recorders, video recorders, television, movies, photographs or other audio and visual technology. This right does not prohibit an agency from using closed-circuit monitoring to observe seclusion rooms or common areas, which does not include bathrooms or sleeping areas;</a:t>
            </a:r>
          </a:p>
          <a:p>
            <a:pPr lvl="0"/>
            <a:r>
              <a:rPr lang="en-US" dirty="0"/>
              <a:t>The right to confidentiality of communications and personal identifying information within the limitations and requirements for disclosure of client information under state and federal laws and regulations;</a:t>
            </a:r>
          </a:p>
          <a:p>
            <a:pPr lvl="0"/>
            <a:r>
              <a:rPr lang="en-US" dirty="0"/>
              <a:t>The right to have access to one's own client record;</a:t>
            </a:r>
          </a:p>
          <a:p>
            <a:pPr lvl="0"/>
            <a:r>
              <a:rPr lang="en-US" dirty="0"/>
              <a:t>The right to be informed of the reason for terminating participation in a service;</a:t>
            </a:r>
          </a:p>
          <a:p>
            <a:pPr lvl="0"/>
            <a:r>
              <a:rPr lang="en-US" dirty="0"/>
              <a:t>The right to be informed of the reason for denial of a service;</a:t>
            </a:r>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18</a:t>
            </a:fld>
            <a:endParaRPr lang="en-US"/>
          </a:p>
        </p:txBody>
      </p:sp>
      <p:sp>
        <p:nvSpPr>
          <p:cNvPr id="8" name="Subtitle 2">
            <a:extLst>
              <a:ext uri="{FF2B5EF4-FFF2-40B4-BE49-F238E27FC236}">
                <a16:creationId xmlns:a16="http://schemas.microsoft.com/office/drawing/2014/main" id="{04DC143D-EC62-4EC5-B588-6CDEBB3A8DE6}"/>
              </a:ext>
            </a:extLst>
          </p:cNvPr>
          <p:cNvSpPr txBox="1">
            <a:spLocks/>
          </p:cNvSpPr>
          <p:nvPr/>
        </p:nvSpPr>
        <p:spPr>
          <a:xfrm>
            <a:off x="446093" y="548640"/>
            <a:ext cx="6776827" cy="526001"/>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u="sng" dirty="0"/>
              <a:t>Client  Rights </a:t>
            </a:r>
            <a:r>
              <a:rPr lang="en-US" sz="1200" b="1" u="heavy" dirty="0"/>
              <a:t>OAC Rule 5122-26-18 G</a:t>
            </a:r>
            <a:endParaRPr lang="en-US" sz="1200" b="1" u="sng" dirty="0"/>
          </a:p>
        </p:txBody>
      </p:sp>
    </p:spTree>
    <p:extLst>
      <p:ext uri="{BB962C8B-B14F-4D97-AF65-F5344CB8AC3E}">
        <p14:creationId xmlns:p14="http://schemas.microsoft.com/office/powerpoint/2010/main" val="146346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11DFC-26B0-4B24-9B33-2483518562A2}"/>
              </a:ext>
            </a:extLst>
          </p:cNvPr>
          <p:cNvSpPr>
            <a:spLocks noGrp="1"/>
          </p:cNvSpPr>
          <p:nvPr>
            <p:ph idx="1"/>
          </p:nvPr>
        </p:nvSpPr>
        <p:spPr>
          <a:xfrm>
            <a:off x="446092" y="1384183"/>
            <a:ext cx="8085512" cy="4925177"/>
          </a:xfrm>
        </p:spPr>
        <p:txBody>
          <a:bodyPr>
            <a:normAutofit fontScale="92500" lnSpcReduction="20000"/>
          </a:bodyPr>
          <a:lstStyle/>
          <a:p>
            <a:pPr lvl="0"/>
            <a:r>
              <a:rPr lang="en-US" dirty="0"/>
              <a:t>The right not to be discriminated against for receiving services on the basis of race, ethnicity, age, color, religion, gender, national origin, sexual orientation, physical or mental handicap, developmental disability, genetic information, human immunodeficiency virus status, or in any manner prohibited by local, state or federal laws;</a:t>
            </a:r>
          </a:p>
          <a:p>
            <a:pPr lvl="0"/>
            <a:r>
              <a:rPr lang="en-US" dirty="0"/>
              <a:t>The right to know the cost of services;</a:t>
            </a:r>
          </a:p>
          <a:p>
            <a:pPr lvl="0"/>
            <a:r>
              <a:rPr lang="en-US" dirty="0"/>
              <a:t>The right to be verbally informed of all client rights, and to receive a written copy upon request;</a:t>
            </a:r>
          </a:p>
          <a:p>
            <a:pPr lvl="0"/>
            <a:r>
              <a:rPr lang="en-US" dirty="0"/>
              <a:t>The right to exercise one's own rights without reprisal, except that no right extends so far as to supersede health and safety considerations;</a:t>
            </a:r>
          </a:p>
          <a:p>
            <a:pPr lvl="0"/>
            <a:r>
              <a:rPr lang="en-US" dirty="0"/>
              <a:t>The right to file a grievance;</a:t>
            </a:r>
          </a:p>
          <a:p>
            <a:pPr lvl="0"/>
            <a:r>
              <a:rPr lang="en-US" dirty="0"/>
              <a:t>The right to have oral and written instructions concerning the procedure for filing a grievance, and to assistance in filing a grievance if requested;</a:t>
            </a:r>
          </a:p>
          <a:p>
            <a:pPr lvl="0"/>
            <a:r>
              <a:rPr lang="en-US" dirty="0"/>
              <a:t>The right to be informed of one's own condition; and,</a:t>
            </a:r>
          </a:p>
          <a:p>
            <a:pPr lvl="0"/>
            <a:r>
              <a:rPr lang="en-US" dirty="0"/>
              <a:t>The right to consult with an independent treatment specialist or legal counsel at one's own expense.</a:t>
            </a:r>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19</a:t>
            </a:fld>
            <a:endParaRPr lang="en-US"/>
          </a:p>
        </p:txBody>
      </p:sp>
      <p:sp>
        <p:nvSpPr>
          <p:cNvPr id="9" name="Subtitle 2">
            <a:extLst>
              <a:ext uri="{FF2B5EF4-FFF2-40B4-BE49-F238E27FC236}">
                <a16:creationId xmlns:a16="http://schemas.microsoft.com/office/drawing/2014/main" id="{6563E940-5F18-417D-94DB-2A9EC5616BCA}"/>
              </a:ext>
            </a:extLst>
          </p:cNvPr>
          <p:cNvSpPr txBox="1">
            <a:spLocks/>
          </p:cNvSpPr>
          <p:nvPr/>
        </p:nvSpPr>
        <p:spPr>
          <a:xfrm>
            <a:off x="446093" y="548640"/>
            <a:ext cx="6776827" cy="526001"/>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u="sng" dirty="0"/>
              <a:t>Client  Rights </a:t>
            </a:r>
            <a:r>
              <a:rPr lang="en-US" sz="1200" b="1" u="heavy" dirty="0"/>
              <a:t>OAC Rule 5122-26-18 G</a:t>
            </a:r>
            <a:endParaRPr lang="en-US" sz="1200" b="1" u="sng" dirty="0"/>
          </a:p>
        </p:txBody>
      </p:sp>
    </p:spTree>
    <p:extLst>
      <p:ext uri="{BB962C8B-B14F-4D97-AF65-F5344CB8AC3E}">
        <p14:creationId xmlns:p14="http://schemas.microsoft.com/office/powerpoint/2010/main" val="216072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7505" y="985422"/>
            <a:ext cx="8573548" cy="5323782"/>
          </a:xfrm>
        </p:spPr>
        <p:txBody>
          <a:bodyPr>
            <a:normAutofit/>
          </a:bodyPr>
          <a:lstStyle/>
          <a:p>
            <a:r>
              <a:rPr lang="en-US" sz="2400" dirty="0"/>
              <a:t>Welcome to ARC-</a:t>
            </a:r>
            <a:r>
              <a:rPr lang="en-US" sz="2400" dirty="0" err="1"/>
              <a:t>ip</a:t>
            </a:r>
            <a:endParaRPr lang="en-US" sz="2400" dirty="0"/>
          </a:p>
          <a:p>
            <a:r>
              <a:rPr lang="en-US" sz="2400" dirty="0"/>
              <a:t>Staff Introductions </a:t>
            </a:r>
            <a:br>
              <a:rPr lang="en-US" sz="2400" dirty="0"/>
            </a:br>
            <a:r>
              <a:rPr lang="en-US" sz="2400" dirty="0"/>
              <a:t>Schedule  </a:t>
            </a:r>
          </a:p>
          <a:p>
            <a:r>
              <a:rPr lang="en-US" sz="2400" dirty="0"/>
              <a:t>Emergency Procedures</a:t>
            </a:r>
          </a:p>
          <a:p>
            <a:r>
              <a:rPr lang="en-US" sz="2400" dirty="0"/>
              <a:t>Payment</a:t>
            </a:r>
            <a:br>
              <a:rPr lang="en-US" sz="2400" dirty="0"/>
            </a:br>
            <a:r>
              <a:rPr lang="en-US" sz="2400" dirty="0"/>
              <a:t>Rules, and Expectations</a:t>
            </a:r>
          </a:p>
          <a:p>
            <a:r>
              <a:rPr lang="en-US" sz="2400" dirty="0"/>
              <a:t>Client  Rights, Grievance, and Agreements</a:t>
            </a:r>
          </a:p>
          <a:p>
            <a:r>
              <a:rPr lang="en-US" sz="2400" dirty="0"/>
              <a:t>Confidentiality and Considerations</a:t>
            </a:r>
          </a:p>
          <a:p>
            <a:r>
              <a:rPr lang="en-US" sz="2400" dirty="0"/>
              <a:t>Release of Information</a:t>
            </a:r>
            <a:br>
              <a:rPr lang="en-US" sz="2400" dirty="0"/>
            </a:br>
            <a:r>
              <a:rPr lang="en-US" sz="2400" dirty="0"/>
              <a:t>Psychometric Testing: AUDIT; MAST; DAST</a:t>
            </a:r>
            <a:br>
              <a:rPr lang="en-US" sz="2400" dirty="0"/>
            </a:br>
            <a:r>
              <a:rPr lang="en-US" sz="2400" dirty="0"/>
              <a:t>Medications, Ordering food, and Escort to Sleeping Rooms</a:t>
            </a:r>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2</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274341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11DFC-26B0-4B24-9B33-2483518562A2}"/>
              </a:ext>
            </a:extLst>
          </p:cNvPr>
          <p:cNvSpPr>
            <a:spLocks noGrp="1"/>
          </p:cNvSpPr>
          <p:nvPr>
            <p:ph idx="1"/>
          </p:nvPr>
        </p:nvSpPr>
        <p:spPr>
          <a:xfrm>
            <a:off x="446092" y="850549"/>
            <a:ext cx="8295235" cy="5511566"/>
          </a:xfrm>
        </p:spPr>
        <p:txBody>
          <a:bodyPr>
            <a:normAutofit fontScale="25000" lnSpcReduction="20000"/>
          </a:bodyPr>
          <a:lstStyle/>
          <a:p>
            <a:r>
              <a:rPr lang="en-US" sz="3500" b="1" u="sng" dirty="0"/>
              <a:t>Rule 5122-26-18</a:t>
            </a:r>
            <a:endParaRPr lang="en-US" sz="3500" dirty="0"/>
          </a:p>
          <a:p>
            <a:pPr lvl="0"/>
            <a:r>
              <a:rPr lang="en-US" sz="6400" dirty="0"/>
              <a:t>The Grievance must be in writing. </a:t>
            </a:r>
          </a:p>
          <a:p>
            <a:pPr lvl="0"/>
            <a:r>
              <a:rPr lang="en-US" sz="6400" dirty="0"/>
              <a:t>The grievance must be signed and dated by client/ individual filing the grievance on behalf of themselves or person filing grievance. </a:t>
            </a:r>
          </a:p>
          <a:p>
            <a:pPr lvl="0"/>
            <a:r>
              <a:rPr lang="en-US" sz="6400" dirty="0"/>
              <a:t>The grievance must include the following: </a:t>
            </a:r>
          </a:p>
          <a:p>
            <a:pPr lvl="1"/>
            <a:r>
              <a:rPr lang="en-US" sz="6400" dirty="0"/>
              <a:t>Date of occurrence; Approximate time the situation occurred; Description of incident;</a:t>
            </a:r>
          </a:p>
          <a:p>
            <a:pPr marL="320040" lvl="1" indent="0">
              <a:buNone/>
            </a:pPr>
            <a:r>
              <a:rPr lang="en-US" sz="6400" dirty="0"/>
              <a:t>and names of individuals involved. </a:t>
            </a:r>
          </a:p>
          <a:p>
            <a:pPr lvl="0"/>
            <a:r>
              <a:rPr lang="en-US" sz="6400" dirty="0"/>
              <a:t>The grievance must include a statement identifying to whom the client should/is giving the grievance. </a:t>
            </a:r>
          </a:p>
          <a:p>
            <a:r>
              <a:rPr lang="en-US" sz="6400" dirty="0"/>
              <a:t>ARC-IP Site Program Director or an appointed staff member at the Program </a:t>
            </a:r>
          </a:p>
          <a:p>
            <a:r>
              <a:rPr lang="en-US" sz="6400" dirty="0"/>
              <a:t>The ARC-</a:t>
            </a:r>
            <a:r>
              <a:rPr lang="en-US" sz="6400" dirty="0" err="1"/>
              <a:t>ip</a:t>
            </a:r>
            <a:r>
              <a:rPr lang="en-US" sz="6400" dirty="0"/>
              <a:t> will make a resolution decision on the grievance within 21 days calendar days of receipt of the grievance. Any extenuating circumstances indicating that this time period will need to be extended must be documented in the grievance file and written notification given to the client. </a:t>
            </a:r>
          </a:p>
          <a:p>
            <a:pPr lvl="0"/>
            <a:r>
              <a:rPr lang="en-US" sz="6400" dirty="0"/>
              <a:t>Assistance will be provided in filing the grievance if needed by staff on duty at time the griever requests if griever files while at the program. An investigation of the grievance on behalf of the griever and agency representation for the griever at the agency hearing on the grievance if desired by the griever. </a:t>
            </a:r>
            <a:br>
              <a:rPr lang="en-US" sz="3500" dirty="0"/>
            </a:br>
            <a:endParaRPr lang="en-US" sz="3500" dirty="0"/>
          </a:p>
          <a:p>
            <a:r>
              <a:rPr lang="en-US" sz="4800" b="1" u="sng" dirty="0"/>
              <a:t>Addictions Resource Center, INC </a:t>
            </a:r>
            <a:r>
              <a:rPr lang="en-US" sz="4800" dirty="0"/>
              <a:t>Exec Director/Services Supervisor: W. L. Houser-Thomas PsyD, LICDC-CS PO Box 807 Yellow Springs OH 45387 Ph: (937) 767-0178/ Fax: 937-688-1550 </a:t>
            </a:r>
          </a:p>
          <a:p>
            <a:r>
              <a:rPr lang="en-US" sz="4800" b="1" u="sng" dirty="0" err="1"/>
              <a:t>OhioMHAS</a:t>
            </a:r>
            <a:r>
              <a:rPr lang="en-US" sz="4800" dirty="0"/>
              <a:t> 30 E Broad St, Columbus, OH 43215 </a:t>
            </a:r>
            <a:r>
              <a:rPr lang="en-US" sz="4800" u="sng" dirty="0">
                <a:hlinkClick r:id="rId2"/>
              </a:rPr>
              <a:t>Ph</a:t>
            </a:r>
            <a:r>
              <a:rPr lang="en-US" sz="4800" dirty="0"/>
              <a:t>: (614) 466-2596 Fax: </a:t>
            </a:r>
            <a:r>
              <a:rPr lang="en-US" sz="4800" b="1" dirty="0"/>
              <a:t>(614) 485-9737</a:t>
            </a:r>
            <a:r>
              <a:rPr lang="en-US" sz="4800" dirty="0"/>
              <a:t> </a:t>
            </a:r>
            <a:br>
              <a:rPr lang="en-US" sz="4800" dirty="0"/>
            </a:br>
            <a:r>
              <a:rPr lang="en-US" sz="4800" b="1" u="sng" dirty="0"/>
              <a:t>Ohio Legal Rights </a:t>
            </a:r>
            <a:r>
              <a:rPr lang="en-US" sz="4800" dirty="0"/>
              <a:t>50 West Broad Street, Suite 1400 Columbus, Ohio 43215-5923   Phone: 614-466-7264 or 1-800-282-9181 (toll-free in Ohio only) TTY: 614-728-2553 or 1-800-858-3542</a:t>
            </a:r>
            <a:br>
              <a:rPr lang="en-US" sz="4800" dirty="0"/>
            </a:br>
            <a:r>
              <a:rPr lang="en-US" sz="4800" dirty="0"/>
              <a:t>US DEPT. OF HHS </a:t>
            </a:r>
          </a:p>
          <a:p>
            <a:r>
              <a:rPr lang="en-US" sz="4800" b="1" u="sng" dirty="0"/>
              <a:t>Region V - Chicago (Illinois, Indiana, Michigan, Minnesota, Ohio, Wisconsin </a:t>
            </a:r>
            <a:r>
              <a:rPr lang="en-US" sz="4800" dirty="0"/>
              <a:t>Office for Civil Rights-U.S. Department of Health and Human Services 233 N. Michigan Ave., Suite 240 Chicago, IL 60601 Voice Phone (312)886-2359 FAX (312)886-1807 TDD (312)353-5693</a:t>
            </a:r>
            <a:endParaRPr lang="en-US" sz="1800" dirty="0"/>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20</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446093" y="285796"/>
            <a:ext cx="5082251" cy="526001"/>
          </a:xfrm>
        </p:spPr>
        <p:txBody>
          <a:bodyPr>
            <a:noAutofit/>
          </a:bodyPr>
          <a:lstStyle/>
          <a:p>
            <a:r>
              <a:rPr lang="en-US" sz="2800" b="1" u="sng" dirty="0"/>
              <a:t>Grievance </a:t>
            </a:r>
            <a:r>
              <a:rPr lang="en-US" sz="2800" b="1" u="sng" dirty="0" err="1"/>
              <a:t>Provcedure</a:t>
            </a:r>
            <a:endParaRPr lang="en-US" sz="2800" b="1" u="sng" dirty="0"/>
          </a:p>
        </p:txBody>
      </p:sp>
    </p:spTree>
    <p:extLst>
      <p:ext uri="{BB962C8B-B14F-4D97-AF65-F5344CB8AC3E}">
        <p14:creationId xmlns:p14="http://schemas.microsoft.com/office/powerpoint/2010/main" val="297873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11DFC-26B0-4B24-9B33-2483518562A2}"/>
              </a:ext>
            </a:extLst>
          </p:cNvPr>
          <p:cNvSpPr>
            <a:spLocks noGrp="1"/>
          </p:cNvSpPr>
          <p:nvPr>
            <p:ph idx="1"/>
          </p:nvPr>
        </p:nvSpPr>
        <p:spPr>
          <a:xfrm>
            <a:off x="446094" y="3214451"/>
            <a:ext cx="7390701" cy="3370908"/>
          </a:xfrm>
        </p:spPr>
        <p:txBody>
          <a:bodyPr>
            <a:normAutofit fontScale="70000" lnSpcReduction="20000"/>
          </a:bodyPr>
          <a:lstStyle/>
          <a:p>
            <a:pPr marL="45720" indent="0">
              <a:buNone/>
            </a:pPr>
            <a:r>
              <a:rPr lang="en-US" dirty="0"/>
              <a:t> </a:t>
            </a:r>
            <a:endParaRPr lang="en-US" sz="3000" dirty="0"/>
          </a:p>
          <a:p>
            <a:pPr marL="45720" indent="0">
              <a:buNone/>
            </a:pPr>
            <a:r>
              <a:rPr lang="en-US" sz="3000" b="1" u="heavy" dirty="0"/>
              <a:t>Confidentiality of Client Records (42CFR Part 2):</a:t>
            </a:r>
            <a:r>
              <a:rPr lang="en-US" sz="3000" b="1" dirty="0"/>
              <a:t> </a:t>
            </a:r>
          </a:p>
          <a:p>
            <a:pPr marL="45720" indent="0">
              <a:buNone/>
            </a:pPr>
            <a:r>
              <a:rPr lang="en-US" sz="3000" dirty="0"/>
              <a:t>“This information has been disclosed to you from records protected by federal confidentiality rules (42 CFR Part 2). The federal rules prohibit you from making any further disclosure of this information unless further disclosure is expressly permitted by the written consent of the person to whom it pertains or as otherwise permitted by 42 CFR Part 2. A general authorization for the release of medical or other information is not sufficient for this purpose. The Federal rules restrict any use of information to criminally investigate or prosecute any alcohol or drug abuse client. </a:t>
            </a:r>
          </a:p>
        </p:txBody>
      </p:sp>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21</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446094" y="548640"/>
            <a:ext cx="3144394" cy="526001"/>
          </a:xfrm>
        </p:spPr>
        <p:txBody>
          <a:bodyPr>
            <a:noAutofit/>
          </a:bodyPr>
          <a:lstStyle/>
          <a:p>
            <a:r>
              <a:rPr lang="en-US" sz="3200" b="1" u="sng" dirty="0"/>
              <a:t>Confidentiality</a:t>
            </a:r>
          </a:p>
        </p:txBody>
      </p:sp>
      <p:sp>
        <p:nvSpPr>
          <p:cNvPr id="5" name="Content Placeholder 2">
            <a:extLst>
              <a:ext uri="{FF2B5EF4-FFF2-40B4-BE49-F238E27FC236}">
                <a16:creationId xmlns:a16="http://schemas.microsoft.com/office/drawing/2014/main" id="{82B7CE6E-49BD-4C44-AAD9-A904442727F3}"/>
              </a:ext>
            </a:extLst>
          </p:cNvPr>
          <p:cNvSpPr txBox="1">
            <a:spLocks/>
          </p:cNvSpPr>
          <p:nvPr/>
        </p:nvSpPr>
        <p:spPr>
          <a:xfrm>
            <a:off x="446094" y="1869803"/>
            <a:ext cx="7667505" cy="1485794"/>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Font typeface="Wingdings" charset="2"/>
              <a:buNone/>
            </a:pPr>
            <a:r>
              <a:rPr lang="en-US" sz="3000" b="1" u="heavy" dirty="0"/>
              <a:t>Confidentiality of clients (in general):</a:t>
            </a:r>
            <a:r>
              <a:rPr lang="en-US" sz="3000" b="1" dirty="0"/>
              <a:t> </a:t>
            </a:r>
          </a:p>
          <a:p>
            <a:pPr marL="45720" indent="0">
              <a:buNone/>
            </a:pPr>
            <a:r>
              <a:rPr lang="en-US" dirty="0"/>
              <a:t>Any program that specializes, in whole or in part, in providing treatment, counseling, and/or assessment and referral services for clients with substance abuse disorders must comply with the Federal confidentiality regulations (§2.12(e))</a:t>
            </a:r>
            <a:endParaRPr lang="en-US" sz="3000" dirty="0"/>
          </a:p>
        </p:txBody>
      </p:sp>
      <p:sp>
        <p:nvSpPr>
          <p:cNvPr id="8" name="Content Placeholder 2">
            <a:extLst>
              <a:ext uri="{FF2B5EF4-FFF2-40B4-BE49-F238E27FC236}">
                <a16:creationId xmlns:a16="http://schemas.microsoft.com/office/drawing/2014/main" id="{8F57E5D0-FC63-43D4-B227-A160D4965BDD}"/>
              </a:ext>
            </a:extLst>
          </p:cNvPr>
          <p:cNvSpPr txBox="1">
            <a:spLocks/>
          </p:cNvSpPr>
          <p:nvPr/>
        </p:nvSpPr>
        <p:spPr>
          <a:xfrm>
            <a:off x="446094" y="1202858"/>
            <a:ext cx="5182919" cy="538727"/>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Font typeface="Wingdings" charset="2"/>
              <a:buNone/>
            </a:pPr>
            <a:r>
              <a:rPr lang="en-US" sz="3000" b="1" u="heavy" dirty="0"/>
              <a:t>Confidentiality Is Essential</a:t>
            </a:r>
            <a:endParaRPr lang="en-US" sz="3000" dirty="0"/>
          </a:p>
        </p:txBody>
      </p:sp>
    </p:spTree>
    <p:extLst>
      <p:ext uri="{BB962C8B-B14F-4D97-AF65-F5344CB8AC3E}">
        <p14:creationId xmlns:p14="http://schemas.microsoft.com/office/powerpoint/2010/main" val="218618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22</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446094" y="548640"/>
            <a:ext cx="3144394" cy="526001"/>
          </a:xfrm>
        </p:spPr>
        <p:txBody>
          <a:bodyPr>
            <a:noAutofit/>
          </a:bodyPr>
          <a:lstStyle/>
          <a:p>
            <a:r>
              <a:rPr lang="en-US" sz="3200" b="1" u="sng" dirty="0"/>
              <a:t>Confidentiality</a:t>
            </a:r>
          </a:p>
        </p:txBody>
      </p:sp>
      <p:sp>
        <p:nvSpPr>
          <p:cNvPr id="8" name="Content Placeholder 2">
            <a:extLst>
              <a:ext uri="{FF2B5EF4-FFF2-40B4-BE49-F238E27FC236}">
                <a16:creationId xmlns:a16="http://schemas.microsoft.com/office/drawing/2014/main" id="{8F57E5D0-FC63-43D4-B227-A160D4965BDD}"/>
              </a:ext>
            </a:extLst>
          </p:cNvPr>
          <p:cNvSpPr txBox="1">
            <a:spLocks/>
          </p:cNvSpPr>
          <p:nvPr/>
        </p:nvSpPr>
        <p:spPr>
          <a:xfrm>
            <a:off x="1948461" y="5575427"/>
            <a:ext cx="5182919" cy="538727"/>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Font typeface="Wingdings" charset="2"/>
              <a:buNone/>
            </a:pPr>
            <a:r>
              <a:rPr lang="en-US" sz="3000" b="1" u="heavy" dirty="0"/>
              <a:t>Confidentiality Is Essential</a:t>
            </a:r>
            <a:endParaRPr lang="en-US" sz="3000" dirty="0"/>
          </a:p>
        </p:txBody>
      </p:sp>
      <p:sp>
        <p:nvSpPr>
          <p:cNvPr id="4" name="Content Placeholder 3">
            <a:extLst>
              <a:ext uri="{FF2B5EF4-FFF2-40B4-BE49-F238E27FC236}">
                <a16:creationId xmlns:a16="http://schemas.microsoft.com/office/drawing/2014/main" id="{30A3DDB2-B0AE-406A-BE42-10E0F1960CB3}"/>
              </a:ext>
            </a:extLst>
          </p:cNvPr>
          <p:cNvSpPr>
            <a:spLocks noGrp="1"/>
          </p:cNvSpPr>
          <p:nvPr>
            <p:ph idx="1"/>
          </p:nvPr>
        </p:nvSpPr>
        <p:spPr>
          <a:xfrm>
            <a:off x="446094" y="1282573"/>
            <a:ext cx="8187655" cy="3539527"/>
          </a:xfrm>
        </p:spPr>
        <p:txBody>
          <a:bodyPr>
            <a:noAutofit/>
          </a:bodyPr>
          <a:lstStyle/>
          <a:p>
            <a:r>
              <a:rPr lang="en-US" sz="2800" dirty="0"/>
              <a:t>While at the program do not do the following:</a:t>
            </a:r>
          </a:p>
          <a:p>
            <a:r>
              <a:rPr lang="en-US" sz="2800" dirty="0"/>
              <a:t>Post group photos of you and the people in the program on Facebook</a:t>
            </a:r>
          </a:p>
          <a:p>
            <a:r>
              <a:rPr lang="en-US" sz="2800" dirty="0"/>
              <a:t>Do not tell anyone outside of the program who is in the program with you</a:t>
            </a:r>
          </a:p>
          <a:p>
            <a:r>
              <a:rPr lang="en-US" sz="2800" dirty="0"/>
              <a:t>If people in the hotel ask what you are doing in the program, tell them it is a work training, Ancient Alien Astronaut Convention, </a:t>
            </a:r>
            <a:r>
              <a:rPr lang="en-US" sz="2800" dirty="0" err="1"/>
              <a:t>etc</a:t>
            </a:r>
            <a:r>
              <a:rPr lang="en-US" sz="2800" dirty="0"/>
              <a:t>… anything but that you are here for an OVI</a:t>
            </a:r>
          </a:p>
        </p:txBody>
      </p:sp>
    </p:spTree>
    <p:extLst>
      <p:ext uri="{BB962C8B-B14F-4D97-AF65-F5344CB8AC3E}">
        <p14:creationId xmlns:p14="http://schemas.microsoft.com/office/powerpoint/2010/main" val="194766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B0C684-B96D-46A2-9911-EAC958343A73}"/>
              </a:ext>
            </a:extLst>
          </p:cNvPr>
          <p:cNvSpPr>
            <a:spLocks noGrp="1"/>
          </p:cNvSpPr>
          <p:nvPr>
            <p:ph type="sldNum" sz="quarter" idx="12"/>
          </p:nvPr>
        </p:nvSpPr>
        <p:spPr/>
        <p:txBody>
          <a:bodyPr/>
          <a:lstStyle/>
          <a:p>
            <a:fld id="{CE8079A4-7AA8-4A4F-87E2-7781EC5097DD}" type="slidenum">
              <a:rPr lang="en-US" smtClean="0"/>
              <a:pPr/>
              <a:t>23</a:t>
            </a:fld>
            <a:endParaRPr lang="en-US"/>
          </a:p>
        </p:txBody>
      </p:sp>
      <p:sp>
        <p:nvSpPr>
          <p:cNvPr id="7" name="Subtitle 2">
            <a:extLst>
              <a:ext uri="{FF2B5EF4-FFF2-40B4-BE49-F238E27FC236}">
                <a16:creationId xmlns:a16="http://schemas.microsoft.com/office/drawing/2014/main" id="{509DF1B1-AE6F-4326-AEBE-9823BC2000EB}"/>
              </a:ext>
            </a:extLst>
          </p:cNvPr>
          <p:cNvSpPr>
            <a:spLocks noGrp="1"/>
          </p:cNvSpPr>
          <p:nvPr>
            <p:ph type="title"/>
          </p:nvPr>
        </p:nvSpPr>
        <p:spPr>
          <a:xfrm>
            <a:off x="446094" y="548640"/>
            <a:ext cx="6005040" cy="526001"/>
          </a:xfrm>
        </p:spPr>
        <p:txBody>
          <a:bodyPr>
            <a:noAutofit/>
          </a:bodyPr>
          <a:lstStyle/>
          <a:p>
            <a:r>
              <a:rPr lang="en-US" sz="3200" b="1" u="sng" dirty="0"/>
              <a:t>Release of Information</a:t>
            </a:r>
          </a:p>
        </p:txBody>
      </p:sp>
      <p:graphicFrame>
        <p:nvGraphicFramePr>
          <p:cNvPr id="2" name="Table 1">
            <a:extLst>
              <a:ext uri="{FF2B5EF4-FFF2-40B4-BE49-F238E27FC236}">
                <a16:creationId xmlns:a16="http://schemas.microsoft.com/office/drawing/2014/main" id="{406CAAEE-4899-462A-8321-0C50AB24A1F9}"/>
              </a:ext>
            </a:extLst>
          </p:cNvPr>
          <p:cNvGraphicFramePr>
            <a:graphicFrameLocks noGrp="1"/>
          </p:cNvGraphicFramePr>
          <p:nvPr>
            <p:extLst>
              <p:ext uri="{D42A27DB-BD31-4B8C-83A1-F6EECF244321}">
                <p14:modId xmlns:p14="http://schemas.microsoft.com/office/powerpoint/2010/main" val="4143782845"/>
              </p:ext>
            </p:extLst>
          </p:nvPr>
        </p:nvGraphicFramePr>
        <p:xfrm>
          <a:off x="2952925" y="1593755"/>
          <a:ext cx="5921827" cy="1920240"/>
        </p:xfrm>
        <a:graphic>
          <a:graphicData uri="http://schemas.openxmlformats.org/drawingml/2006/table">
            <a:tbl>
              <a:tblPr firstRow="1" firstCol="1" bandRow="1">
                <a:tableStyleId>{5C22544A-7EE6-4342-B048-85BDC9FD1C3A}</a:tableStyleId>
              </a:tblPr>
              <a:tblGrid>
                <a:gridCol w="2879367">
                  <a:extLst>
                    <a:ext uri="{9D8B030D-6E8A-4147-A177-3AD203B41FA5}">
                      <a16:colId xmlns:a16="http://schemas.microsoft.com/office/drawing/2014/main" val="1596728028"/>
                    </a:ext>
                  </a:extLst>
                </a:gridCol>
                <a:gridCol w="3042460">
                  <a:extLst>
                    <a:ext uri="{9D8B030D-6E8A-4147-A177-3AD203B41FA5}">
                      <a16:colId xmlns:a16="http://schemas.microsoft.com/office/drawing/2014/main" val="1037734992"/>
                    </a:ext>
                  </a:extLst>
                </a:gridCol>
              </a:tblGrid>
              <a:tr h="0">
                <a:tc>
                  <a:txBody>
                    <a:bodyPr/>
                    <a:lstStyle/>
                    <a:p>
                      <a:pPr marL="0" marR="0">
                        <a:spcBef>
                          <a:spcPts val="0"/>
                        </a:spcBef>
                        <a:spcAft>
                          <a:spcPts val="0"/>
                        </a:spcAft>
                      </a:pPr>
                      <a:r>
                        <a:rPr lang="en-US" sz="1400">
                          <a:effectLst/>
                        </a:rPr>
                        <a:t>Name of Client:</a:t>
                      </a:r>
                      <a:endParaRPr lang="en-US" sz="1200">
                        <a:effectLst/>
                      </a:endParaRPr>
                    </a:p>
                    <a:p>
                      <a:pPr marL="0" marR="0">
                        <a:spcBef>
                          <a:spcPts val="0"/>
                        </a:spcBef>
                        <a:spcAft>
                          <a:spcPts val="0"/>
                        </a:spcAft>
                      </a:pPr>
                      <a:r>
                        <a:rPr lang="en-US"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Date of Birth: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8548356"/>
                  </a:ext>
                </a:extLst>
              </a:tr>
              <a:tr h="0">
                <a:tc>
                  <a:txBody>
                    <a:bodyPr/>
                    <a:lstStyle/>
                    <a:p>
                      <a:pPr marL="0" marR="0">
                        <a:spcBef>
                          <a:spcPts val="0"/>
                        </a:spcBef>
                        <a:spcAft>
                          <a:spcPts val="0"/>
                        </a:spcAft>
                      </a:pPr>
                      <a:r>
                        <a:rPr lang="en-US" sz="1400" dirty="0">
                          <a:effectLst/>
                        </a:rPr>
                        <a:t>Program Date:</a:t>
                      </a:r>
                      <a:endParaRPr lang="en-US" sz="1200" dirty="0">
                        <a:effectLst/>
                      </a:endParaRPr>
                    </a:p>
                    <a:p>
                      <a:pPr marL="0" marR="0">
                        <a:spcBef>
                          <a:spcPts val="0"/>
                        </a:spcBef>
                        <a:spcAft>
                          <a:spcPts val="0"/>
                        </a:spcAft>
                      </a:pPr>
                      <a:r>
                        <a:rPr lang="en-US"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Contact Phone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9672976"/>
                  </a:ext>
                </a:extLst>
              </a:tr>
              <a:tr h="0">
                <a:tc>
                  <a:txBody>
                    <a:bodyPr/>
                    <a:lstStyle/>
                    <a:p>
                      <a:pPr marL="0" marR="0">
                        <a:spcBef>
                          <a:spcPts val="0"/>
                        </a:spcBef>
                        <a:spcAft>
                          <a:spcPts val="0"/>
                        </a:spcAft>
                      </a:pPr>
                      <a:r>
                        <a:rPr lang="en-US" sz="1400" u="sng" dirty="0">
                          <a:effectLst/>
                        </a:rPr>
                        <a:t>Entity Authorized to Make Disclosure </a:t>
                      </a:r>
                      <a:endParaRPr lang="en-US" sz="1200" dirty="0">
                        <a:effectLst/>
                      </a:endParaRPr>
                    </a:p>
                    <a:p>
                      <a:pPr marL="0" marR="0">
                        <a:spcBef>
                          <a:spcPts val="0"/>
                        </a:spcBef>
                        <a:spcAft>
                          <a:spcPts val="0"/>
                        </a:spcAft>
                      </a:pPr>
                      <a:r>
                        <a:rPr lang="en-US" sz="1400" dirty="0">
                          <a:effectLst/>
                        </a:rPr>
                        <a:t> Addiction’s Resource Center, INC                                              </a:t>
                      </a:r>
                      <a:endParaRPr lang="en-US" sz="1200" dirty="0">
                        <a:effectLst/>
                      </a:endParaRPr>
                    </a:p>
                    <a:p>
                      <a:pPr marL="0" marR="0">
                        <a:spcBef>
                          <a:spcPts val="0"/>
                        </a:spcBef>
                        <a:spcAft>
                          <a:spcPts val="0"/>
                        </a:spcAft>
                      </a:pPr>
                      <a:r>
                        <a:rPr lang="en-US"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u="sng" dirty="0">
                          <a:effectLst/>
                        </a:rPr>
                        <a:t>Entity Receiving Confidential Information </a:t>
                      </a:r>
                      <a:endParaRPr lang="en-US" sz="1200" dirty="0">
                        <a:effectLst/>
                      </a:endParaRPr>
                    </a:p>
                    <a:p>
                      <a:pPr marL="0" marR="0">
                        <a:spcBef>
                          <a:spcPts val="0"/>
                        </a:spcBef>
                        <a:spcAft>
                          <a:spcPts val="0"/>
                        </a:spcAft>
                      </a:pPr>
                      <a:r>
                        <a:rPr lang="en-US" sz="800" dirty="0">
                          <a:effectLst/>
                        </a:rPr>
                        <a:t>(Authorized Individual/Organization to Whom Disclosure is Made)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740248"/>
                  </a:ext>
                </a:extLst>
              </a:tr>
            </a:tbl>
          </a:graphicData>
        </a:graphic>
      </p:graphicFrame>
      <p:graphicFrame>
        <p:nvGraphicFramePr>
          <p:cNvPr id="3" name="Table 2">
            <a:extLst>
              <a:ext uri="{FF2B5EF4-FFF2-40B4-BE49-F238E27FC236}">
                <a16:creationId xmlns:a16="http://schemas.microsoft.com/office/drawing/2014/main" id="{476C37E4-8345-42D9-8BED-3024622FBFD5}"/>
              </a:ext>
            </a:extLst>
          </p:cNvPr>
          <p:cNvGraphicFramePr>
            <a:graphicFrameLocks noGrp="1"/>
          </p:cNvGraphicFramePr>
          <p:nvPr>
            <p:extLst>
              <p:ext uri="{D42A27DB-BD31-4B8C-83A1-F6EECF244321}">
                <p14:modId xmlns:p14="http://schemas.microsoft.com/office/powerpoint/2010/main" val="2929790331"/>
              </p:ext>
            </p:extLst>
          </p:nvPr>
        </p:nvGraphicFramePr>
        <p:xfrm>
          <a:off x="2952925" y="5632336"/>
          <a:ext cx="5921827" cy="792480"/>
        </p:xfrm>
        <a:graphic>
          <a:graphicData uri="http://schemas.openxmlformats.org/drawingml/2006/table">
            <a:tbl>
              <a:tblPr firstRow="1" firstCol="1" bandRow="1">
                <a:tableStyleId>{5C22544A-7EE6-4342-B048-85BDC9FD1C3A}</a:tableStyleId>
              </a:tblPr>
              <a:tblGrid>
                <a:gridCol w="2879366">
                  <a:extLst>
                    <a:ext uri="{9D8B030D-6E8A-4147-A177-3AD203B41FA5}">
                      <a16:colId xmlns:a16="http://schemas.microsoft.com/office/drawing/2014/main" val="2565793647"/>
                    </a:ext>
                  </a:extLst>
                </a:gridCol>
                <a:gridCol w="3042461">
                  <a:extLst>
                    <a:ext uri="{9D8B030D-6E8A-4147-A177-3AD203B41FA5}">
                      <a16:colId xmlns:a16="http://schemas.microsoft.com/office/drawing/2014/main" val="2675463096"/>
                    </a:ext>
                  </a:extLst>
                </a:gridCol>
              </a:tblGrid>
              <a:tr h="0">
                <a:tc>
                  <a:txBody>
                    <a:bodyPr/>
                    <a:lstStyle/>
                    <a:p>
                      <a:pPr marL="0" marR="0">
                        <a:spcBef>
                          <a:spcPts val="0"/>
                        </a:spcBef>
                        <a:spcAft>
                          <a:spcPts val="0"/>
                        </a:spcAft>
                      </a:pPr>
                      <a:r>
                        <a:rPr lang="en-US" sz="1400" dirty="0">
                          <a:effectLst/>
                        </a:rPr>
                        <a:t>Signature of Client:</a:t>
                      </a:r>
                      <a:br>
                        <a:rPr lang="en-US" sz="1400" dirty="0">
                          <a:effectLst/>
                        </a:rPr>
                      </a:br>
                      <a:r>
                        <a:rPr lang="en-US" sz="1000" dirty="0">
                          <a:effectLst/>
                        </a:rPr>
                        <a:t>or Person Authorized to Permit Disclosure</a:t>
                      </a:r>
                      <a:endParaRPr lang="en-US" sz="1200" dirty="0">
                        <a:effectLst/>
                      </a:endParaRPr>
                    </a:p>
                    <a:p>
                      <a:pPr marL="0" marR="0">
                        <a:spcBef>
                          <a:spcPts val="0"/>
                        </a:spcBef>
                        <a:spcAft>
                          <a:spcPts val="0"/>
                        </a:spcAft>
                      </a:pPr>
                      <a:r>
                        <a:rPr lang="en-US" sz="1400" dirty="0">
                          <a:effectLst/>
                        </a:rPr>
                        <a:t> </a:t>
                      </a:r>
                      <a:endParaRPr lang="en-US" sz="1200" dirty="0">
                        <a:effectLst/>
                      </a:endParaRPr>
                    </a:p>
                    <a:p>
                      <a:pPr marL="0" marR="0">
                        <a:spcBef>
                          <a:spcPts val="0"/>
                        </a:spcBef>
                        <a:spcAft>
                          <a:spcPts val="0"/>
                        </a:spcAft>
                      </a:pPr>
                      <a:r>
                        <a:rPr lang="en-US"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Program Date:</a:t>
                      </a:r>
                      <a:endParaRPr lang="en-US" sz="1200" dirty="0">
                        <a:effectLst/>
                      </a:endParaRPr>
                    </a:p>
                    <a:p>
                      <a:pPr marL="0" marR="0">
                        <a:spcBef>
                          <a:spcPts val="0"/>
                        </a:spcBef>
                        <a:spcAft>
                          <a:spcPts val="0"/>
                        </a:spcAft>
                      </a:pPr>
                      <a:r>
                        <a:rPr lang="en-US" sz="1400" dirty="0">
                          <a:effectLst/>
                        </a:rPr>
                        <a:t>Date Signed:</a:t>
                      </a:r>
                      <a:br>
                        <a:rPr lang="en-US" sz="1400" dirty="0">
                          <a:effectLst/>
                        </a:rPr>
                      </a:br>
                      <a:r>
                        <a:rPr lang="en-US" sz="1400" dirty="0">
                          <a:effectLst/>
                        </a:rPr>
                        <a:t>Contact Phone: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6668980"/>
                  </a:ext>
                </a:extLst>
              </a:tr>
            </a:tbl>
          </a:graphicData>
        </a:graphic>
      </p:graphicFrame>
      <p:sp>
        <p:nvSpPr>
          <p:cNvPr id="5" name="Rectangle 1">
            <a:extLst>
              <a:ext uri="{FF2B5EF4-FFF2-40B4-BE49-F238E27FC236}">
                <a16:creationId xmlns:a16="http://schemas.microsoft.com/office/drawing/2014/main" id="{04390456-86EB-4D2B-BE69-201AC88338AC}"/>
              </a:ext>
            </a:extLst>
          </p:cNvPr>
          <p:cNvSpPr>
            <a:spLocks noChangeArrowheads="1"/>
          </p:cNvSpPr>
          <p:nvPr/>
        </p:nvSpPr>
        <p:spPr bwMode="auto">
          <a:xfrm>
            <a:off x="3305263" y="3738087"/>
            <a:ext cx="5092919"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Purpose of Disclosure</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ARC DIP Completion Report(s)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Type of Information to be Disclosed</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Information regarding the completion of a Substance Use Screening report, educational segments completed, and group activities completed. The DIP screening completion report includes: offense, type and degree of impairment if available, legal history, alcohol and substance use pattern past and present, substance use treatment history, and significant medications that offender is prescribed. The report will also include recommendations and prognosis regarding recidivism. </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A screenshot of a social media post&#10;&#10;Description automatically generated">
            <a:extLst>
              <a:ext uri="{FF2B5EF4-FFF2-40B4-BE49-F238E27FC236}">
                <a16:creationId xmlns:a16="http://schemas.microsoft.com/office/drawing/2014/main" id="{8D8D865E-E0D4-4FDD-B7C5-7DDF8485F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22" y="2119307"/>
            <a:ext cx="2607434" cy="3909269"/>
          </a:xfrm>
          <a:prstGeom prst="rect">
            <a:avLst/>
          </a:prstGeom>
        </p:spPr>
      </p:pic>
    </p:spTree>
    <p:extLst>
      <p:ext uri="{BB962C8B-B14F-4D97-AF65-F5344CB8AC3E}">
        <p14:creationId xmlns:p14="http://schemas.microsoft.com/office/powerpoint/2010/main" val="1241095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440" y="248797"/>
            <a:ext cx="8003949" cy="528934"/>
          </a:xfrm>
        </p:spPr>
        <p:txBody>
          <a:bodyPr>
            <a:normAutofit fontScale="90000"/>
          </a:bodyPr>
          <a:lstStyle/>
          <a:p>
            <a:r>
              <a:rPr lang="en-US" sz="3200" b="1" u="sng" dirty="0"/>
              <a:t>Psychometric Testing: MAST</a:t>
            </a:r>
          </a:p>
        </p:txBody>
      </p:sp>
      <p:sp>
        <p:nvSpPr>
          <p:cNvPr id="3" name="Subtitle 2"/>
          <p:cNvSpPr>
            <a:spLocks noGrp="1"/>
          </p:cNvSpPr>
          <p:nvPr>
            <p:ph type="subTitle" idx="1"/>
          </p:nvPr>
        </p:nvSpPr>
        <p:spPr>
          <a:xfrm>
            <a:off x="377505" y="3060688"/>
            <a:ext cx="8573548" cy="3248516"/>
          </a:xfrm>
        </p:spPr>
        <p:txBody>
          <a:bodyPr>
            <a:normAutofit/>
          </a:bodyPr>
          <a:lstStyle/>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24</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pic>
        <p:nvPicPr>
          <p:cNvPr id="14" name="Picture 13" descr="A screenshot of a cell phone&#10;&#10;Description automatically generated">
            <a:extLst>
              <a:ext uri="{FF2B5EF4-FFF2-40B4-BE49-F238E27FC236}">
                <a16:creationId xmlns:a16="http://schemas.microsoft.com/office/drawing/2014/main" id="{F6D24054-A42A-4509-9809-D5CCB898D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818" y="845015"/>
            <a:ext cx="4615436" cy="5650287"/>
          </a:xfrm>
          <a:prstGeom prst="rect">
            <a:avLst/>
          </a:prstGeom>
        </p:spPr>
      </p:pic>
    </p:spTree>
    <p:extLst>
      <p:ext uri="{BB962C8B-B14F-4D97-AF65-F5344CB8AC3E}">
        <p14:creationId xmlns:p14="http://schemas.microsoft.com/office/powerpoint/2010/main" val="23976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05" y="321615"/>
            <a:ext cx="8003949" cy="528934"/>
          </a:xfrm>
        </p:spPr>
        <p:txBody>
          <a:bodyPr>
            <a:normAutofit fontScale="90000"/>
          </a:bodyPr>
          <a:lstStyle/>
          <a:p>
            <a:r>
              <a:rPr lang="en-US" sz="3200" b="1" u="sng" dirty="0"/>
              <a:t>Psychometric Testing: DAST</a:t>
            </a:r>
          </a:p>
        </p:txBody>
      </p:sp>
      <p:sp>
        <p:nvSpPr>
          <p:cNvPr id="3" name="Subtitle 2"/>
          <p:cNvSpPr>
            <a:spLocks noGrp="1"/>
          </p:cNvSpPr>
          <p:nvPr>
            <p:ph type="subTitle" idx="1"/>
          </p:nvPr>
        </p:nvSpPr>
        <p:spPr>
          <a:xfrm>
            <a:off x="377505" y="3060688"/>
            <a:ext cx="8573548" cy="3248516"/>
          </a:xfrm>
        </p:spPr>
        <p:txBody>
          <a:bodyPr>
            <a:normAutofit/>
          </a:bodyPr>
          <a:lstStyle/>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25</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pic>
        <p:nvPicPr>
          <p:cNvPr id="12" name="Picture 11" descr="A screenshot of a cell phone&#10;&#10;Description automatically generated">
            <a:extLst>
              <a:ext uri="{FF2B5EF4-FFF2-40B4-BE49-F238E27FC236}">
                <a16:creationId xmlns:a16="http://schemas.microsoft.com/office/drawing/2014/main" id="{B363B09E-8158-4866-A0D9-A71C84148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697" y="1024394"/>
            <a:ext cx="4709608" cy="5385490"/>
          </a:xfrm>
          <a:prstGeom prst="rect">
            <a:avLst/>
          </a:prstGeom>
        </p:spPr>
      </p:pic>
    </p:spTree>
    <p:extLst>
      <p:ext uri="{BB962C8B-B14F-4D97-AF65-F5344CB8AC3E}">
        <p14:creationId xmlns:p14="http://schemas.microsoft.com/office/powerpoint/2010/main" val="362575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802" y="321615"/>
            <a:ext cx="5882274" cy="528934"/>
          </a:xfrm>
        </p:spPr>
        <p:txBody>
          <a:bodyPr>
            <a:normAutofit fontScale="90000"/>
          </a:bodyPr>
          <a:lstStyle/>
          <a:p>
            <a:r>
              <a:rPr lang="en-US" sz="3200" b="1" u="sng" dirty="0"/>
              <a:t>Psychometric Testing: AUDIT</a:t>
            </a:r>
          </a:p>
        </p:txBody>
      </p:sp>
      <p:sp>
        <p:nvSpPr>
          <p:cNvPr id="3" name="Subtitle 2"/>
          <p:cNvSpPr>
            <a:spLocks noGrp="1"/>
          </p:cNvSpPr>
          <p:nvPr>
            <p:ph type="subTitle" idx="1"/>
          </p:nvPr>
        </p:nvSpPr>
        <p:spPr>
          <a:xfrm>
            <a:off x="377505" y="3060688"/>
            <a:ext cx="8573548" cy="3248516"/>
          </a:xfrm>
        </p:spPr>
        <p:txBody>
          <a:bodyPr>
            <a:normAutofit/>
          </a:bodyPr>
          <a:lstStyle/>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26</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pic>
        <p:nvPicPr>
          <p:cNvPr id="7" name="Picture 6" descr="A screenshot of a cell phone&#10;&#10;Description automatically generated">
            <a:extLst>
              <a:ext uri="{FF2B5EF4-FFF2-40B4-BE49-F238E27FC236}">
                <a16:creationId xmlns:a16="http://schemas.microsoft.com/office/drawing/2014/main" id="{E462589A-A834-41B9-8B98-888B53901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060" y="1058268"/>
            <a:ext cx="4227671" cy="510578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EA23A624-3CB6-4EAD-847F-C23446FFA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47" y="1050164"/>
            <a:ext cx="3926010" cy="5105780"/>
          </a:xfrm>
          <a:prstGeom prst="rect">
            <a:avLst/>
          </a:prstGeom>
        </p:spPr>
      </p:pic>
    </p:spTree>
    <p:extLst>
      <p:ext uri="{BB962C8B-B14F-4D97-AF65-F5344CB8AC3E}">
        <p14:creationId xmlns:p14="http://schemas.microsoft.com/office/powerpoint/2010/main" val="364982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617" y="846715"/>
            <a:ext cx="6551802" cy="923216"/>
          </a:xfrm>
        </p:spPr>
        <p:txBody>
          <a:bodyPr>
            <a:normAutofit fontScale="90000"/>
          </a:bodyPr>
          <a:lstStyle/>
          <a:p>
            <a:r>
              <a:rPr lang="en-US" b="1" u="sng" dirty="0"/>
              <a:t>Ordering food at night</a:t>
            </a:r>
          </a:p>
        </p:txBody>
      </p:sp>
      <p:sp>
        <p:nvSpPr>
          <p:cNvPr id="3" name="Subtitle 2"/>
          <p:cNvSpPr>
            <a:spLocks noGrp="1"/>
          </p:cNvSpPr>
          <p:nvPr>
            <p:ph type="subTitle" idx="1"/>
          </p:nvPr>
        </p:nvSpPr>
        <p:spPr>
          <a:xfrm>
            <a:off x="562062" y="2449585"/>
            <a:ext cx="7642371" cy="3859618"/>
          </a:xfrm>
        </p:spPr>
        <p:txBody>
          <a:bodyPr>
            <a:normAutofit lnSpcReduction="10000"/>
          </a:bodyPr>
          <a:lstStyle/>
          <a:p>
            <a:r>
              <a:rPr lang="en-US" sz="3600" dirty="0"/>
              <a:t>Please order your food at the start of the last </a:t>
            </a:r>
            <a:r>
              <a:rPr lang="en-US" sz="3600" dirty="0" err="1"/>
              <a:t>moive</a:t>
            </a:r>
            <a:r>
              <a:rPr lang="en-US" sz="3600" dirty="0"/>
              <a:t> (usually started around 6:30-7:00 pm.</a:t>
            </a:r>
          </a:p>
          <a:p>
            <a:endParaRPr lang="en-US" sz="3600" dirty="0"/>
          </a:p>
          <a:p>
            <a:r>
              <a:rPr lang="en-US" sz="3600" dirty="0"/>
              <a:t>Have your food delivered to the conference room prior to going to your sleeping room. </a:t>
            </a:r>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2FE7D661-1836-44F7-8FAF-35E8F866ECD3}" type="datetime1">
              <a:rPr lang="en-US" smtClean="0"/>
              <a:pPr/>
              <a:t>2/13/2020</a:t>
            </a:fld>
            <a:endParaRPr lang="en-US"/>
          </a:p>
        </p:txBody>
      </p:sp>
      <p:sp>
        <p:nvSpPr>
          <p:cNvPr id="5" name="Slide Number Placeholder 4"/>
          <p:cNvSpPr>
            <a:spLocks noGrp="1"/>
          </p:cNvSpPr>
          <p:nvPr>
            <p:ph type="sldNum" sz="quarter" idx="11"/>
          </p:nvPr>
        </p:nvSpPr>
        <p:spPr/>
        <p:txBody>
          <a:bodyPr/>
          <a:lstStyle/>
          <a:p>
            <a:fld id="{CE8079A4-7AA8-4A4F-87E2-7781EC5097DD}" type="slidenum">
              <a:rPr lang="en-US" smtClean="0"/>
              <a:pPr/>
              <a:t>27</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61629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115" y="285226"/>
            <a:ext cx="5855514" cy="1140901"/>
          </a:xfrm>
        </p:spPr>
        <p:txBody>
          <a:bodyPr>
            <a:noAutofit/>
          </a:bodyPr>
          <a:lstStyle/>
          <a:p>
            <a:r>
              <a:rPr lang="en-US" sz="3200" b="1" u="sng" dirty="0"/>
              <a:t>Medications, Smokers, Escort to Sleeping Rooms</a:t>
            </a:r>
            <a:endParaRPr lang="en-US" sz="3200" dirty="0"/>
          </a:p>
        </p:txBody>
      </p:sp>
      <p:sp>
        <p:nvSpPr>
          <p:cNvPr id="3" name="Subtitle 2"/>
          <p:cNvSpPr>
            <a:spLocks noGrp="1"/>
          </p:cNvSpPr>
          <p:nvPr>
            <p:ph type="subTitle" idx="1"/>
          </p:nvPr>
        </p:nvSpPr>
        <p:spPr>
          <a:xfrm>
            <a:off x="377505" y="1929469"/>
            <a:ext cx="8573548" cy="4379736"/>
          </a:xfrm>
        </p:spPr>
        <p:txBody>
          <a:bodyPr>
            <a:normAutofit lnSpcReduction="10000"/>
          </a:bodyPr>
          <a:lstStyle/>
          <a:p>
            <a:r>
              <a:rPr lang="en-US" sz="2400" dirty="0"/>
              <a:t>Please approach front table for medication before going to sleeping room (if you have medication).</a:t>
            </a:r>
          </a:p>
          <a:p>
            <a:endParaRPr lang="en-US" sz="2400" dirty="0"/>
          </a:p>
          <a:p>
            <a:r>
              <a:rPr lang="en-US" sz="2400" dirty="0"/>
              <a:t>Lockdown &amp; Sleeping Room Escort Procedures:</a:t>
            </a:r>
          </a:p>
          <a:p>
            <a:pPr marL="457200" indent="-457200">
              <a:buAutoNum type="arabicPeriod"/>
            </a:pPr>
            <a:r>
              <a:rPr lang="en-US" sz="2400" dirty="0"/>
              <a:t>You will be given room key in order for you to get ice and drinks prior to being locked in your room</a:t>
            </a:r>
          </a:p>
          <a:p>
            <a:pPr marL="457200" indent="-457200">
              <a:buAutoNum type="arabicPeriod"/>
            </a:pPr>
            <a:r>
              <a:rPr lang="en-US" sz="2400" dirty="0"/>
              <a:t>Night security will be right behind you to check your presence in your room, take the room key and lock you in for the night. </a:t>
            </a:r>
          </a:p>
          <a:p>
            <a:pPr marL="457200" indent="-457200">
              <a:buAutoNum type="arabicPeriod"/>
            </a:pPr>
            <a:r>
              <a:rPr lang="en-US" sz="2400" dirty="0"/>
              <a:t>Smokers will be retrieved from their rooms at the time night security has set with you. </a:t>
            </a:r>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28</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138208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504B4-4209-47ED-A569-C2213F0D9DB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20816AB-FCC1-4DAF-B4AB-4B87599B9720}"/>
              </a:ext>
            </a:extLst>
          </p:cNvPr>
          <p:cNvSpPr>
            <a:spLocks noGrp="1"/>
          </p:cNvSpPr>
          <p:nvPr>
            <p:ph type="ftr" sz="quarter" idx="11"/>
          </p:nvPr>
        </p:nvSpPr>
        <p:spPr>
          <a:xfrm>
            <a:off x="1606858" y="2223118"/>
            <a:ext cx="5930283" cy="3005830"/>
          </a:xfrm>
        </p:spPr>
        <p:txBody>
          <a:bodyPr/>
          <a:lstStyle/>
          <a:p>
            <a:r>
              <a:rPr lang="en-US" sz="7200" dirty="0"/>
              <a:t>Any Questions? </a:t>
            </a:r>
          </a:p>
        </p:txBody>
      </p:sp>
      <p:sp>
        <p:nvSpPr>
          <p:cNvPr id="4" name="Slide Number Placeholder 3">
            <a:extLst>
              <a:ext uri="{FF2B5EF4-FFF2-40B4-BE49-F238E27FC236}">
                <a16:creationId xmlns:a16="http://schemas.microsoft.com/office/drawing/2014/main" id="{A4C15CA8-9498-4E0D-9FF5-B2B2DB48BCC5}"/>
              </a:ext>
            </a:extLst>
          </p:cNvPr>
          <p:cNvSpPr>
            <a:spLocks noGrp="1"/>
          </p:cNvSpPr>
          <p:nvPr>
            <p:ph type="sldNum" sz="quarter" idx="12"/>
          </p:nvPr>
        </p:nvSpPr>
        <p:spPr/>
        <p:txBody>
          <a:bodyPr/>
          <a:lstStyle/>
          <a:p>
            <a:fld id="{CE8079A4-7AA8-4A4F-87E2-7781EC5097DD}" type="slidenum">
              <a:rPr lang="en-US" smtClean="0"/>
              <a:pPr/>
              <a:t>29</a:t>
            </a:fld>
            <a:endParaRPr lang="en-US"/>
          </a:p>
        </p:txBody>
      </p:sp>
    </p:spTree>
    <p:extLst>
      <p:ext uri="{BB962C8B-B14F-4D97-AF65-F5344CB8AC3E}">
        <p14:creationId xmlns:p14="http://schemas.microsoft.com/office/powerpoint/2010/main" val="337259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585" y="280350"/>
            <a:ext cx="5469694" cy="669504"/>
          </a:xfrm>
        </p:spPr>
        <p:txBody>
          <a:bodyPr>
            <a:normAutofit fontScale="90000"/>
          </a:bodyPr>
          <a:lstStyle/>
          <a:p>
            <a:r>
              <a:rPr lang="en-US" b="1" u="sng" dirty="0"/>
              <a:t>Staff Introductions </a:t>
            </a:r>
          </a:p>
        </p:txBody>
      </p:sp>
      <p:sp>
        <p:nvSpPr>
          <p:cNvPr id="3" name="Subtitle 2"/>
          <p:cNvSpPr>
            <a:spLocks noGrp="1"/>
          </p:cNvSpPr>
          <p:nvPr>
            <p:ph type="subTitle" idx="1"/>
          </p:nvPr>
        </p:nvSpPr>
        <p:spPr>
          <a:xfrm>
            <a:off x="254353" y="1013013"/>
            <a:ext cx="8635293" cy="5564638"/>
          </a:xfrm>
        </p:spPr>
        <p:txBody>
          <a:bodyPr>
            <a:normAutofit fontScale="25000" lnSpcReduction="20000"/>
          </a:bodyPr>
          <a:lstStyle/>
          <a:p>
            <a:pPr fontAlgn="base"/>
            <a:r>
              <a:rPr lang="en-US" sz="7200" b="1" u="sng" dirty="0"/>
              <a:t>Professional Disclosures: </a:t>
            </a:r>
            <a:r>
              <a:rPr lang="en-US" sz="7200" dirty="0"/>
              <a:t>Addiction's Resource Ctr, INC</a:t>
            </a:r>
            <a:br>
              <a:rPr lang="en-US" sz="7200" dirty="0"/>
            </a:br>
            <a:br>
              <a:rPr lang="en-US" sz="7200" u="sng" dirty="0"/>
            </a:br>
            <a:r>
              <a:rPr lang="en-US" sz="7200" b="1" u="sng" dirty="0"/>
              <a:t>Executive Director, Services Supervisor</a:t>
            </a:r>
            <a:br>
              <a:rPr lang="en-US" sz="7200" b="1" u="sng" dirty="0"/>
            </a:br>
            <a:br>
              <a:rPr lang="en-US" sz="7200" dirty="0"/>
            </a:br>
            <a:r>
              <a:rPr lang="en-US" sz="7200" dirty="0"/>
              <a:t>W. L. Thomas PsyD, MRC, </a:t>
            </a:r>
            <a:r>
              <a:rPr lang="en-US" sz="7200" dirty="0">
                <a:hlinkClick r:id="rId2">
                  <a:extLst>
                    <a:ext uri="{A12FA001-AC4F-418D-AE19-62706E023703}">
                      <ahyp:hlinkClr xmlns:ahyp="http://schemas.microsoft.com/office/drawing/2018/hyperlinkcolor" val="tx"/>
                    </a:ext>
                  </a:extLst>
                </a:hlinkClick>
              </a:rPr>
              <a:t>LICDC-CS (933744)</a:t>
            </a:r>
            <a:r>
              <a:rPr lang="en-US" sz="7200" dirty="0"/>
              <a:t>, ICADC (128695)</a:t>
            </a:r>
            <a:br>
              <a:rPr lang="en-US" sz="7200" dirty="0"/>
            </a:br>
            <a:r>
              <a:rPr lang="en-US" sz="7200" dirty="0">
                <a:hlinkClick r:id="rId3">
                  <a:extLst>
                    <a:ext uri="{A12FA001-AC4F-418D-AE19-62706E023703}">
                      <ahyp:hlinkClr xmlns:ahyp="http://schemas.microsoft.com/office/drawing/2018/hyperlinkcolor" val="tx"/>
                    </a:ext>
                  </a:extLst>
                </a:hlinkClick>
              </a:rPr>
              <a:t>Adult Remedial Authorizing Official (1335), Adult Remedial Instructor (5453)</a:t>
            </a:r>
            <a:endParaRPr lang="en-US" sz="7200" dirty="0"/>
          </a:p>
          <a:p>
            <a:pPr fontAlgn="base"/>
            <a:r>
              <a:rPr lang="en-US" sz="5600" dirty="0"/>
              <a:t>Services Supervisor:  Maria Fazio-McCarty MS, LPC (1100206), LICDC (071031) , LSW (S.0013594)</a:t>
            </a:r>
            <a:br>
              <a:rPr lang="en-US" sz="5600" dirty="0"/>
            </a:br>
            <a:br>
              <a:rPr lang="en-US" sz="7200" b="1" u="sng" dirty="0"/>
            </a:br>
            <a:r>
              <a:rPr lang="en-US" sz="7200" b="1" u="sng" dirty="0"/>
              <a:t>Site Directors:</a:t>
            </a:r>
            <a:br>
              <a:rPr lang="en-US" sz="7200" u="sng" dirty="0"/>
            </a:br>
            <a:r>
              <a:rPr lang="en-US" sz="6400" dirty="0"/>
              <a:t>Stash H. BS, CDCA </a:t>
            </a:r>
            <a:r>
              <a:rPr lang="en-US" sz="6400" dirty="0">
                <a:hlinkClick r:id="rId3">
                  <a:extLst>
                    <a:ext uri="{A12FA001-AC4F-418D-AE19-62706E023703}">
                      <ahyp:hlinkClr xmlns:ahyp="http://schemas.microsoft.com/office/drawing/2018/hyperlinkcolor" val="tx"/>
                    </a:ext>
                  </a:extLst>
                </a:hlinkClick>
              </a:rPr>
              <a:t>171022</a:t>
            </a:r>
            <a:r>
              <a:rPr lang="en-US" sz="6400" dirty="0"/>
              <a:t>, </a:t>
            </a:r>
            <a:r>
              <a:rPr lang="en-US" sz="6400" dirty="0">
                <a:hlinkClick r:id="rId3">
                  <a:extLst>
                    <a:ext uri="{A12FA001-AC4F-418D-AE19-62706E023703}">
                      <ahyp:hlinkClr xmlns:ahyp="http://schemas.microsoft.com/office/drawing/2018/hyperlinkcolor" val="tx"/>
                    </a:ext>
                  </a:extLst>
                </a:hlinkClick>
              </a:rPr>
              <a:t>Remedial Instructor RD 9753, </a:t>
            </a:r>
            <a:r>
              <a:rPr lang="en-US" sz="6400" dirty="0"/>
              <a:t>Intake, Security &amp; Safety Officer</a:t>
            </a:r>
            <a:br>
              <a:rPr lang="en-US" sz="6400" dirty="0"/>
            </a:br>
            <a:r>
              <a:rPr lang="en-US" sz="6400" dirty="0"/>
              <a:t>Justin K. Assoc., </a:t>
            </a:r>
            <a:r>
              <a:rPr lang="en-US" sz="6400" dirty="0">
                <a:hlinkClick r:id="rId4">
                  <a:extLst>
                    <a:ext uri="{A12FA001-AC4F-418D-AE19-62706E023703}">
                      <ahyp:hlinkClr xmlns:ahyp="http://schemas.microsoft.com/office/drawing/2018/hyperlinkcolor" val="tx"/>
                    </a:ext>
                  </a:extLst>
                </a:hlinkClick>
              </a:rPr>
              <a:t>CDCA II (164456)</a:t>
            </a:r>
            <a:r>
              <a:rPr lang="en-US" sz="6400" dirty="0"/>
              <a:t> Counselor, Instructor, Intake, Screening &amp; Assessment, </a:t>
            </a:r>
            <a:br>
              <a:rPr lang="en-US" sz="6400" dirty="0"/>
            </a:br>
            <a:r>
              <a:rPr lang="en-US" sz="6400" dirty="0"/>
              <a:t>Andrea MA, CDCA 170080, </a:t>
            </a:r>
            <a:r>
              <a:rPr lang="en-US" sz="6400" dirty="0">
                <a:hlinkClick r:id="rId3">
                  <a:extLst>
                    <a:ext uri="{A12FA001-AC4F-418D-AE19-62706E023703}">
                      <ahyp:hlinkClr xmlns:ahyp="http://schemas.microsoft.com/office/drawing/2018/hyperlinkcolor" val="tx"/>
                    </a:ext>
                  </a:extLst>
                </a:hlinkClick>
              </a:rPr>
              <a:t>Remedial Instructor RD 10097, </a:t>
            </a:r>
            <a:r>
              <a:rPr lang="en-US" sz="6400" dirty="0"/>
              <a:t>Instructor, Intake, Security</a:t>
            </a:r>
            <a:br>
              <a:rPr lang="en-US" sz="6400" dirty="0"/>
            </a:br>
            <a:br>
              <a:rPr lang="en-US" sz="7200" dirty="0"/>
            </a:br>
            <a:r>
              <a:rPr lang="en-US" sz="7200" b="1" u="sng" dirty="0"/>
              <a:t>Counselors &amp; Instructors: </a:t>
            </a:r>
            <a:br>
              <a:rPr lang="en-US" sz="7200" dirty="0"/>
            </a:br>
            <a:r>
              <a:rPr lang="en-US" sz="6400" dirty="0"/>
              <a:t>Shawn Layne Remedial Instructor RD- 2720,), Disabled Drivers Instructor</a:t>
            </a:r>
            <a:br>
              <a:rPr lang="en-US" sz="6400" dirty="0"/>
            </a:br>
            <a:r>
              <a:rPr lang="en-US" sz="6400" dirty="0"/>
              <a:t>Angel BS, CDCA On-Call Site Director, Instructor, Counselor, Intake &amp; Screening, Security</a:t>
            </a:r>
            <a:br>
              <a:rPr lang="en-US" sz="6400" dirty="0"/>
            </a:br>
            <a:r>
              <a:rPr lang="en-US" sz="6400" dirty="0"/>
              <a:t>Danielle CDCA  Instructor, Counselor, Intake &amp; Screening, Security</a:t>
            </a:r>
            <a:br>
              <a:rPr lang="en-US" sz="6400" dirty="0"/>
            </a:br>
            <a:r>
              <a:rPr lang="en-US" sz="6400" dirty="0"/>
              <a:t>Janna CDCA II Counselor, Small Groups, Intake &amp; Screening</a:t>
            </a:r>
            <a:br>
              <a:rPr lang="en-US" sz="6400" dirty="0"/>
            </a:br>
            <a:r>
              <a:rPr lang="en-US" sz="6400" dirty="0"/>
              <a:t>Mandy CDCA II Counselor, Small Groups, Intake &amp; Screening</a:t>
            </a:r>
            <a:br>
              <a:rPr lang="en-US" sz="6400" dirty="0"/>
            </a:br>
            <a:r>
              <a:rPr lang="en-US" sz="6400" dirty="0"/>
              <a:t>Lorrie T. CDCA On-Call Site Director, Instructor, Counselor, Intake &amp; Screening, Security</a:t>
            </a:r>
          </a:p>
          <a:p>
            <a:pPr fontAlgn="base"/>
            <a:r>
              <a:rPr lang="en-US" sz="6400" dirty="0" err="1"/>
              <a:t>Monshare</a:t>
            </a:r>
            <a:r>
              <a:rPr lang="en-US" sz="6400" dirty="0"/>
              <a:t> H. BS, LCDC II 161399 On Call Counselor &amp; Instructor</a:t>
            </a:r>
            <a:br>
              <a:rPr lang="en-US" sz="6400" dirty="0"/>
            </a:br>
            <a:br>
              <a:rPr lang="en-US" sz="7200" dirty="0"/>
            </a:br>
            <a:r>
              <a:rPr lang="en-US" sz="7200" b="1" u="sng" dirty="0"/>
              <a:t>Night Security Staff</a:t>
            </a:r>
            <a:br>
              <a:rPr lang="en-US" sz="7200" dirty="0"/>
            </a:br>
            <a:r>
              <a:rPr lang="en-US" sz="7200" dirty="0"/>
              <a:t>Danielle CDCA, Jordan, Lea, Dominic</a:t>
            </a:r>
            <a:br>
              <a:rPr lang="en-US" sz="7200" dirty="0"/>
            </a:br>
            <a:r>
              <a:rPr lang="en-US" sz="7200" b="1" u="sng" dirty="0">
                <a:hlinkClick r:id="rId5">
                  <a:extLst>
                    <a:ext uri="{A12FA001-AC4F-418D-AE19-62706E023703}">
                      <ahyp:hlinkClr xmlns:ahyp="http://schemas.microsoft.com/office/drawing/2018/hyperlinkcolor" val="tx"/>
                    </a:ext>
                  </a:extLst>
                </a:hlinkClick>
              </a:rPr>
              <a:t>Office Staff:</a:t>
            </a:r>
            <a:r>
              <a:rPr lang="en-US" sz="7200" b="1" u="sng" dirty="0"/>
              <a:t> </a:t>
            </a:r>
            <a:r>
              <a:rPr lang="en-US" sz="7200" dirty="0"/>
              <a:t>Jesse and </a:t>
            </a:r>
            <a:r>
              <a:rPr lang="en-US" sz="7200" dirty="0" err="1"/>
              <a:t>Taurie</a:t>
            </a:r>
            <a:r>
              <a:rPr lang="en-US" sz="7200" dirty="0"/>
              <a:t>  / Adam and Lea</a:t>
            </a:r>
            <a:br>
              <a:rPr lang="en-US" sz="7200" dirty="0"/>
            </a:br>
            <a:r>
              <a:rPr lang="en-US" sz="7200" b="1" u="sng" dirty="0"/>
              <a:t>Volunteers:</a:t>
            </a:r>
            <a:r>
              <a:rPr lang="en-US" sz="7200" dirty="0"/>
              <a:t>  AA Speakers &amp; State Highway Patrol</a:t>
            </a:r>
          </a:p>
          <a:p>
            <a:endParaRPr lang="en-US" sz="7200" dirty="0"/>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2FE7D661-1836-44F7-8FAF-35E8F866ECD3}" type="datetime1">
              <a:rPr lang="en-US" smtClean="0"/>
              <a:pPr/>
              <a:t>2/13/2020</a:t>
            </a:fld>
            <a:endParaRPr lang="en-US"/>
          </a:p>
        </p:txBody>
      </p:sp>
      <p:sp>
        <p:nvSpPr>
          <p:cNvPr id="5" name="Slide Number Placeholder 4"/>
          <p:cNvSpPr>
            <a:spLocks noGrp="1"/>
          </p:cNvSpPr>
          <p:nvPr>
            <p:ph type="sldNum" sz="quarter" idx="11"/>
          </p:nvPr>
        </p:nvSpPr>
        <p:spPr/>
        <p:txBody>
          <a:bodyPr/>
          <a:lstStyle/>
          <a:p>
            <a:fld id="{CE8079A4-7AA8-4A4F-87E2-7781EC5097DD}" type="slidenum">
              <a:rPr lang="en-US" smtClean="0"/>
              <a:pPr/>
              <a:t>3</a:t>
            </a:fld>
            <a:endParaRPr lang="en-US"/>
          </a:p>
        </p:txBody>
      </p:sp>
    </p:spTree>
    <p:extLst>
      <p:ext uri="{BB962C8B-B14F-4D97-AF65-F5344CB8AC3E}">
        <p14:creationId xmlns:p14="http://schemas.microsoft.com/office/powerpoint/2010/main" val="47497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D3D502-54F6-4C8F-9221-2F1FC7C6BAA9}"/>
              </a:ext>
            </a:extLst>
          </p:cNvPr>
          <p:cNvSpPr>
            <a:spLocks noGrp="1"/>
          </p:cNvSpPr>
          <p:nvPr>
            <p:ph type="sldNum" sz="quarter" idx="12"/>
          </p:nvPr>
        </p:nvSpPr>
        <p:spPr/>
        <p:txBody>
          <a:bodyPr/>
          <a:lstStyle/>
          <a:p>
            <a:fld id="{CE8079A4-7AA8-4A4F-87E2-7781EC5097DD}" type="slidenum">
              <a:rPr lang="en-US" smtClean="0"/>
              <a:pPr/>
              <a:t>4</a:t>
            </a:fld>
            <a:endParaRPr lang="en-US"/>
          </a:p>
        </p:txBody>
      </p:sp>
      <p:sp>
        <p:nvSpPr>
          <p:cNvPr id="5" name="TextBox 4">
            <a:extLst>
              <a:ext uri="{FF2B5EF4-FFF2-40B4-BE49-F238E27FC236}">
                <a16:creationId xmlns:a16="http://schemas.microsoft.com/office/drawing/2014/main" id="{E2B1CE67-A111-47A9-8AC6-164F32E74D02}"/>
              </a:ext>
            </a:extLst>
          </p:cNvPr>
          <p:cNvSpPr txBox="1"/>
          <p:nvPr/>
        </p:nvSpPr>
        <p:spPr>
          <a:xfrm flipH="1">
            <a:off x="481094" y="850549"/>
            <a:ext cx="407287" cy="5509200"/>
          </a:xfrm>
          <a:prstGeom prst="rect">
            <a:avLst/>
          </a:prstGeom>
          <a:noFill/>
        </p:spPr>
        <p:txBody>
          <a:bodyPr wrap="square" rtlCol="0">
            <a:spAutoFit/>
          </a:bodyPr>
          <a:lstStyle/>
          <a:p>
            <a:r>
              <a:rPr lang="en-US" sz="4400" dirty="0" err="1">
                <a:solidFill>
                  <a:schemeClr val="tx2"/>
                </a:solidFill>
                <a:latin typeface="Algerian" panose="04020705040A02060702" pitchFamily="82" charset="0"/>
              </a:rPr>
              <a:t>Schedu</a:t>
            </a:r>
            <a:endParaRPr lang="en-US" sz="4400" dirty="0">
              <a:solidFill>
                <a:schemeClr val="tx2"/>
              </a:solidFill>
              <a:latin typeface="Algerian" panose="04020705040A02060702" pitchFamily="82" charset="0"/>
            </a:endParaRPr>
          </a:p>
          <a:p>
            <a:r>
              <a:rPr lang="en-US" sz="4400" dirty="0">
                <a:solidFill>
                  <a:schemeClr val="tx2"/>
                </a:solidFill>
                <a:latin typeface="Algerian" panose="04020705040A02060702" pitchFamily="82" charset="0"/>
              </a:rPr>
              <a:t>L</a:t>
            </a:r>
          </a:p>
          <a:p>
            <a:r>
              <a:rPr lang="en-US" sz="4400" dirty="0">
                <a:solidFill>
                  <a:schemeClr val="tx2"/>
                </a:solidFill>
                <a:latin typeface="Algerian" panose="04020705040A02060702" pitchFamily="82" charset="0"/>
              </a:rPr>
              <a:t>e</a:t>
            </a:r>
          </a:p>
        </p:txBody>
      </p:sp>
      <p:sp>
        <p:nvSpPr>
          <p:cNvPr id="2" name="TextBox 1">
            <a:extLst>
              <a:ext uri="{FF2B5EF4-FFF2-40B4-BE49-F238E27FC236}">
                <a16:creationId xmlns:a16="http://schemas.microsoft.com/office/drawing/2014/main" id="{002565DC-98E8-47B0-8DF6-FA4D8F20A9E2}"/>
              </a:ext>
            </a:extLst>
          </p:cNvPr>
          <p:cNvSpPr txBox="1"/>
          <p:nvPr/>
        </p:nvSpPr>
        <p:spPr>
          <a:xfrm>
            <a:off x="1367162" y="1965072"/>
            <a:ext cx="6968356" cy="3785652"/>
          </a:xfrm>
          <a:prstGeom prst="rect">
            <a:avLst/>
          </a:prstGeom>
          <a:noFill/>
        </p:spPr>
        <p:txBody>
          <a:bodyPr wrap="square" rtlCol="0">
            <a:spAutoFit/>
          </a:bodyPr>
          <a:lstStyle/>
          <a:p>
            <a:r>
              <a:rPr lang="en-US" sz="2400" dirty="0"/>
              <a:t>3:00-5:30PM    Check in, Entrance Interviews, Room Checks, Room Assignments</a:t>
            </a:r>
          </a:p>
          <a:p>
            <a:br>
              <a:rPr lang="en-US" sz="2400" dirty="0"/>
            </a:br>
            <a:r>
              <a:rPr lang="en-US" sz="2400" dirty="0"/>
              <a:t>5:45-7:00PM	  PPT – Program Open -Rules, Rights, Confidentiality, Releases, Schedule Review Files, Clients Order Food</a:t>
            </a:r>
          </a:p>
          <a:p>
            <a:br>
              <a:rPr lang="en-US" sz="2400" dirty="0"/>
            </a:br>
            <a:r>
              <a:rPr lang="en-US" sz="2400" dirty="0"/>
              <a:t>7:00-8:00PM     Room Assignments; Medication; Reviews Security Protocol; Food Delivery, Lockdown</a:t>
            </a:r>
            <a:endParaRPr lang="en-US" dirty="0"/>
          </a:p>
        </p:txBody>
      </p:sp>
      <p:sp>
        <p:nvSpPr>
          <p:cNvPr id="6" name="TextBox 5">
            <a:extLst>
              <a:ext uri="{FF2B5EF4-FFF2-40B4-BE49-F238E27FC236}">
                <a16:creationId xmlns:a16="http://schemas.microsoft.com/office/drawing/2014/main" id="{9B158584-50F5-46AB-8A5A-3CFCCF3D1918}"/>
              </a:ext>
            </a:extLst>
          </p:cNvPr>
          <p:cNvSpPr txBox="1"/>
          <p:nvPr/>
        </p:nvSpPr>
        <p:spPr>
          <a:xfrm>
            <a:off x="1367162" y="1107276"/>
            <a:ext cx="4256535" cy="461665"/>
          </a:xfrm>
          <a:prstGeom prst="rect">
            <a:avLst/>
          </a:prstGeom>
          <a:noFill/>
        </p:spPr>
        <p:txBody>
          <a:bodyPr wrap="square" rtlCol="0">
            <a:spAutoFit/>
          </a:bodyPr>
          <a:lstStyle/>
          <a:p>
            <a:r>
              <a:rPr lang="en-US" sz="2400" b="1" u="sng" dirty="0"/>
              <a:t>Thursday</a:t>
            </a:r>
            <a:r>
              <a:rPr lang="en-US" sz="2400" dirty="0"/>
              <a:t> – Open &amp; Files</a:t>
            </a:r>
            <a:endParaRPr lang="en-US" dirty="0"/>
          </a:p>
        </p:txBody>
      </p:sp>
    </p:spTree>
    <p:extLst>
      <p:ext uri="{BB962C8B-B14F-4D97-AF65-F5344CB8AC3E}">
        <p14:creationId xmlns:p14="http://schemas.microsoft.com/office/powerpoint/2010/main" val="281790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D3D502-54F6-4C8F-9221-2F1FC7C6BAA9}"/>
              </a:ext>
            </a:extLst>
          </p:cNvPr>
          <p:cNvSpPr>
            <a:spLocks noGrp="1"/>
          </p:cNvSpPr>
          <p:nvPr>
            <p:ph type="sldNum" sz="quarter" idx="12"/>
          </p:nvPr>
        </p:nvSpPr>
        <p:spPr/>
        <p:txBody>
          <a:bodyPr/>
          <a:lstStyle/>
          <a:p>
            <a:fld id="{CE8079A4-7AA8-4A4F-87E2-7781EC5097DD}" type="slidenum">
              <a:rPr lang="en-US" smtClean="0"/>
              <a:pPr/>
              <a:t>5</a:t>
            </a:fld>
            <a:endParaRPr lang="en-US"/>
          </a:p>
        </p:txBody>
      </p:sp>
      <p:sp>
        <p:nvSpPr>
          <p:cNvPr id="5" name="TextBox 4">
            <a:extLst>
              <a:ext uri="{FF2B5EF4-FFF2-40B4-BE49-F238E27FC236}">
                <a16:creationId xmlns:a16="http://schemas.microsoft.com/office/drawing/2014/main" id="{E2B1CE67-A111-47A9-8AC6-164F32E74D02}"/>
              </a:ext>
            </a:extLst>
          </p:cNvPr>
          <p:cNvSpPr txBox="1"/>
          <p:nvPr/>
        </p:nvSpPr>
        <p:spPr>
          <a:xfrm flipH="1">
            <a:off x="481094" y="850549"/>
            <a:ext cx="407287" cy="5509200"/>
          </a:xfrm>
          <a:prstGeom prst="rect">
            <a:avLst/>
          </a:prstGeom>
          <a:noFill/>
        </p:spPr>
        <p:txBody>
          <a:bodyPr wrap="square" rtlCol="0">
            <a:spAutoFit/>
          </a:bodyPr>
          <a:lstStyle/>
          <a:p>
            <a:r>
              <a:rPr lang="en-US" sz="4400" dirty="0" err="1">
                <a:solidFill>
                  <a:schemeClr val="tx2"/>
                </a:solidFill>
                <a:latin typeface="Algerian" panose="04020705040A02060702" pitchFamily="82" charset="0"/>
              </a:rPr>
              <a:t>Schedu</a:t>
            </a:r>
            <a:endParaRPr lang="en-US" sz="4400" dirty="0">
              <a:solidFill>
                <a:schemeClr val="tx2"/>
              </a:solidFill>
              <a:latin typeface="Algerian" panose="04020705040A02060702" pitchFamily="82" charset="0"/>
            </a:endParaRPr>
          </a:p>
          <a:p>
            <a:r>
              <a:rPr lang="en-US" sz="4400" dirty="0">
                <a:solidFill>
                  <a:schemeClr val="tx2"/>
                </a:solidFill>
                <a:latin typeface="Algerian" panose="04020705040A02060702" pitchFamily="82" charset="0"/>
              </a:rPr>
              <a:t>L</a:t>
            </a:r>
          </a:p>
          <a:p>
            <a:r>
              <a:rPr lang="en-US" sz="4400" dirty="0">
                <a:solidFill>
                  <a:schemeClr val="tx2"/>
                </a:solidFill>
                <a:latin typeface="Algerian" panose="04020705040A02060702" pitchFamily="82" charset="0"/>
              </a:rPr>
              <a:t>e</a:t>
            </a:r>
          </a:p>
        </p:txBody>
      </p:sp>
      <p:sp>
        <p:nvSpPr>
          <p:cNvPr id="2" name="TextBox 1">
            <a:extLst>
              <a:ext uri="{FF2B5EF4-FFF2-40B4-BE49-F238E27FC236}">
                <a16:creationId xmlns:a16="http://schemas.microsoft.com/office/drawing/2014/main" id="{002565DC-98E8-47B0-8DF6-FA4D8F20A9E2}"/>
              </a:ext>
            </a:extLst>
          </p:cNvPr>
          <p:cNvSpPr txBox="1"/>
          <p:nvPr/>
        </p:nvSpPr>
        <p:spPr>
          <a:xfrm>
            <a:off x="1216240" y="727438"/>
            <a:ext cx="7119891" cy="5632311"/>
          </a:xfrm>
          <a:prstGeom prst="rect">
            <a:avLst/>
          </a:prstGeom>
          <a:noFill/>
        </p:spPr>
        <p:txBody>
          <a:bodyPr wrap="square" rtlCol="0">
            <a:spAutoFit/>
          </a:bodyPr>
          <a:lstStyle/>
          <a:p>
            <a:r>
              <a:rPr lang="en-US" b="1" u="sng" dirty="0"/>
              <a:t>Certified Remedial Driving Course   (DO NOT ALTER)</a:t>
            </a:r>
            <a:br>
              <a:rPr lang="en-US" u="sng" dirty="0"/>
            </a:br>
            <a:br>
              <a:rPr lang="en-US" u="sng" dirty="0"/>
            </a:br>
            <a:r>
              <a:rPr lang="en-US" dirty="0"/>
              <a:t>6:45AM 	Wake-up calls </a:t>
            </a:r>
            <a:br>
              <a:rPr lang="en-US" dirty="0"/>
            </a:br>
            <a:r>
              <a:rPr lang="en-US" dirty="0"/>
              <a:t>7:15AM  Escort to breakfast</a:t>
            </a:r>
            <a:br>
              <a:rPr lang="en-US" dirty="0"/>
            </a:br>
            <a:r>
              <a:rPr lang="en-US" dirty="0"/>
              <a:t>8:00AM	Attendance; License Look up; DUI Dead in 5 Seconds Break 9:20</a:t>
            </a:r>
          </a:p>
          <a:p>
            <a:r>
              <a:rPr lang="en-US" dirty="0"/>
              <a:t>9:30AM	FLI Workbooks, Pre-Appraisal, Pages 3-6, </a:t>
            </a:r>
            <a:r>
              <a:rPr lang="en-US" dirty="0" err="1"/>
              <a:t>PreTrip</a:t>
            </a:r>
            <a:r>
              <a:rPr lang="en-US" dirty="0"/>
              <a:t> </a:t>
            </a:r>
            <a:br>
              <a:rPr lang="en-US" dirty="0"/>
            </a:br>
            <a:r>
              <a:rPr lang="en-US" dirty="0"/>
              <a:t>	Safety </a:t>
            </a:r>
            <a:r>
              <a:rPr lang="en-US" dirty="0" err="1"/>
              <a:t>Pgs</a:t>
            </a:r>
            <a:r>
              <a:rPr lang="en-US" dirty="0"/>
              <a:t> 7-8, Critical Elements Segment </a:t>
            </a:r>
            <a:r>
              <a:rPr lang="en-US" dirty="0" err="1"/>
              <a:t>pgs</a:t>
            </a:r>
            <a:r>
              <a:rPr lang="en-US" dirty="0"/>
              <a:t> 9-17, 	Special Conditions 18-23, </a:t>
            </a:r>
            <a:r>
              <a:rPr lang="en-US" dirty="0" err="1"/>
              <a:t>AoD</a:t>
            </a:r>
            <a:r>
              <a:rPr lang="en-US" dirty="0"/>
              <a:t> Lecture - Face the Facts/ </a:t>
            </a:r>
            <a:br>
              <a:rPr lang="en-US" dirty="0"/>
            </a:br>
            <a:r>
              <a:rPr lang="en-US" dirty="0"/>
              <a:t>               Reaction Time (RD HO 1) (Breaks every 70-90 minutes)</a:t>
            </a:r>
            <a:br>
              <a:rPr lang="en-US" dirty="0"/>
            </a:br>
            <a:r>
              <a:rPr lang="en-US" dirty="0"/>
              <a:t>12:30PM         Lunch 45 Minutes</a:t>
            </a:r>
          </a:p>
          <a:p>
            <a:r>
              <a:rPr lang="en-US" dirty="0"/>
              <a:t>1:15PM	Situational Driving Pages 24-End/ </a:t>
            </a:r>
            <a:br>
              <a:rPr lang="en-US" dirty="0"/>
            </a:br>
            <a:r>
              <a:rPr lang="en-US" dirty="0"/>
              <a:t> 	OVI Law - Sentencing Standards (RD HO 2)</a:t>
            </a:r>
          </a:p>
          <a:p>
            <a:r>
              <a:rPr lang="en-US" dirty="0"/>
              <a:t>2:45PM	Break</a:t>
            </a:r>
            <a:br>
              <a:rPr lang="en-US" dirty="0"/>
            </a:br>
            <a:r>
              <a:rPr lang="en-US" dirty="0"/>
              <a:t>3-4PM	Take Remedial Test; Grade Test; Remedial Sign up</a:t>
            </a:r>
          </a:p>
          <a:p>
            <a:r>
              <a:rPr lang="en-US" dirty="0"/>
              <a:t>5:00PM	Break</a:t>
            </a:r>
            <a:br>
              <a:rPr lang="en-US" dirty="0"/>
            </a:br>
            <a:r>
              <a:rPr lang="en-US" dirty="0"/>
              <a:t>5:15PM	Dr. Phil- How You Look Drunk – Continue with Sign Up</a:t>
            </a:r>
            <a:br>
              <a:rPr lang="en-US" dirty="0"/>
            </a:br>
            <a:r>
              <a:rPr lang="en-US" dirty="0"/>
              <a:t>6:00PM	Dinner </a:t>
            </a:r>
            <a:br>
              <a:rPr lang="en-US" dirty="0"/>
            </a:br>
            <a:r>
              <a:rPr lang="en-US" dirty="0"/>
              <a:t>6:45	Marijuana Nation - (Film &amp; Discussion)(Client order food)</a:t>
            </a:r>
            <a:br>
              <a:rPr lang="en-US" dirty="0"/>
            </a:br>
            <a:r>
              <a:rPr lang="en-US" dirty="0"/>
              <a:t>7:45PM  Escort to Sleeping Rooms </a:t>
            </a:r>
          </a:p>
        </p:txBody>
      </p:sp>
    </p:spTree>
    <p:extLst>
      <p:ext uri="{BB962C8B-B14F-4D97-AF65-F5344CB8AC3E}">
        <p14:creationId xmlns:p14="http://schemas.microsoft.com/office/powerpoint/2010/main" val="369821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D3D502-54F6-4C8F-9221-2F1FC7C6BAA9}"/>
              </a:ext>
            </a:extLst>
          </p:cNvPr>
          <p:cNvSpPr>
            <a:spLocks noGrp="1"/>
          </p:cNvSpPr>
          <p:nvPr>
            <p:ph type="sldNum" sz="quarter" idx="12"/>
          </p:nvPr>
        </p:nvSpPr>
        <p:spPr/>
        <p:txBody>
          <a:bodyPr/>
          <a:lstStyle/>
          <a:p>
            <a:fld id="{CE8079A4-7AA8-4A4F-87E2-7781EC5097DD}" type="slidenum">
              <a:rPr lang="en-US" smtClean="0"/>
              <a:pPr/>
              <a:t>6</a:t>
            </a:fld>
            <a:endParaRPr lang="en-US"/>
          </a:p>
        </p:txBody>
      </p:sp>
      <p:sp>
        <p:nvSpPr>
          <p:cNvPr id="5" name="TextBox 4">
            <a:extLst>
              <a:ext uri="{FF2B5EF4-FFF2-40B4-BE49-F238E27FC236}">
                <a16:creationId xmlns:a16="http://schemas.microsoft.com/office/drawing/2014/main" id="{E2B1CE67-A111-47A9-8AC6-164F32E74D02}"/>
              </a:ext>
            </a:extLst>
          </p:cNvPr>
          <p:cNvSpPr txBox="1"/>
          <p:nvPr/>
        </p:nvSpPr>
        <p:spPr>
          <a:xfrm flipH="1">
            <a:off x="481094" y="850549"/>
            <a:ext cx="407287" cy="5509200"/>
          </a:xfrm>
          <a:prstGeom prst="rect">
            <a:avLst/>
          </a:prstGeom>
          <a:noFill/>
        </p:spPr>
        <p:txBody>
          <a:bodyPr wrap="square" rtlCol="0">
            <a:spAutoFit/>
          </a:bodyPr>
          <a:lstStyle/>
          <a:p>
            <a:r>
              <a:rPr lang="en-US" sz="4400" dirty="0" err="1">
                <a:solidFill>
                  <a:schemeClr val="tx2"/>
                </a:solidFill>
                <a:latin typeface="Algerian" panose="04020705040A02060702" pitchFamily="82" charset="0"/>
              </a:rPr>
              <a:t>Schedu</a:t>
            </a:r>
            <a:endParaRPr lang="en-US" sz="4400" dirty="0">
              <a:solidFill>
                <a:schemeClr val="tx2"/>
              </a:solidFill>
              <a:latin typeface="Algerian" panose="04020705040A02060702" pitchFamily="82" charset="0"/>
            </a:endParaRPr>
          </a:p>
          <a:p>
            <a:r>
              <a:rPr lang="en-US" sz="4400" dirty="0">
                <a:solidFill>
                  <a:schemeClr val="tx2"/>
                </a:solidFill>
                <a:latin typeface="Algerian" panose="04020705040A02060702" pitchFamily="82" charset="0"/>
              </a:rPr>
              <a:t>L</a:t>
            </a:r>
          </a:p>
          <a:p>
            <a:r>
              <a:rPr lang="en-US" sz="4400" dirty="0">
                <a:solidFill>
                  <a:schemeClr val="tx2"/>
                </a:solidFill>
                <a:latin typeface="Algerian" panose="04020705040A02060702" pitchFamily="82" charset="0"/>
              </a:rPr>
              <a:t>e</a:t>
            </a:r>
          </a:p>
        </p:txBody>
      </p:sp>
      <p:sp>
        <p:nvSpPr>
          <p:cNvPr id="2" name="TextBox 1">
            <a:extLst>
              <a:ext uri="{FF2B5EF4-FFF2-40B4-BE49-F238E27FC236}">
                <a16:creationId xmlns:a16="http://schemas.microsoft.com/office/drawing/2014/main" id="{002565DC-98E8-47B0-8DF6-FA4D8F20A9E2}"/>
              </a:ext>
            </a:extLst>
          </p:cNvPr>
          <p:cNvSpPr txBox="1"/>
          <p:nvPr/>
        </p:nvSpPr>
        <p:spPr>
          <a:xfrm>
            <a:off x="1300578" y="1143512"/>
            <a:ext cx="7559337" cy="5355312"/>
          </a:xfrm>
          <a:prstGeom prst="rect">
            <a:avLst/>
          </a:prstGeom>
          <a:noFill/>
        </p:spPr>
        <p:txBody>
          <a:bodyPr wrap="square" rtlCol="0">
            <a:spAutoFit/>
          </a:bodyPr>
          <a:lstStyle/>
          <a:p>
            <a:r>
              <a:rPr lang="en-US" dirty="0"/>
              <a:t>6:45AM 	        Wake-up then at 7:15AM Escort to breakfast</a:t>
            </a:r>
            <a:br>
              <a:rPr lang="en-US" dirty="0"/>
            </a:br>
            <a:r>
              <a:rPr lang="en-US" dirty="0"/>
              <a:t>8-8:50AM       Intervention -Allyson (Poly Substance Abuse)</a:t>
            </a:r>
            <a:br>
              <a:rPr lang="en-US" dirty="0"/>
            </a:br>
            <a:r>
              <a:rPr lang="en-US" dirty="0"/>
              <a:t>9-9:50AM       PPT 1  Understanding Additions – Signs and Symptoms </a:t>
            </a:r>
          </a:p>
          <a:p>
            <a:r>
              <a:rPr lang="en-US" dirty="0"/>
              <a:t>10-10:50AM   Intervention -Gabe &amp; Vanessa (Gambling, Shopping,</a:t>
            </a:r>
            <a:br>
              <a:rPr lang="en-US" dirty="0"/>
            </a:br>
            <a:r>
              <a:rPr lang="en-US" dirty="0"/>
              <a:t>                      Eating and Personality Disorders)</a:t>
            </a:r>
            <a:br>
              <a:rPr lang="en-US" dirty="0"/>
            </a:br>
            <a:r>
              <a:rPr lang="en-US" dirty="0"/>
              <a:t>11-11:50PM   PPT 1 - Cycles &amp; Triggers, Dual Diagnosis</a:t>
            </a:r>
            <a:br>
              <a:rPr lang="en-US" dirty="0"/>
            </a:br>
            <a:r>
              <a:rPr lang="en-US" dirty="0"/>
              <a:t>11:50PM         Lunch</a:t>
            </a:r>
          </a:p>
          <a:p>
            <a:r>
              <a:rPr lang="en-US" dirty="0"/>
              <a:t>12:30PM        Grp 1 –Small Group Form 1-4 Intro-PPP-OVI-DIP (1.5hr)</a:t>
            </a:r>
            <a:br>
              <a:rPr lang="en-US" dirty="0"/>
            </a:br>
            <a:r>
              <a:rPr lang="en-US" dirty="0"/>
              <a:t>2:00PM	        Break</a:t>
            </a:r>
          </a:p>
          <a:p>
            <a:r>
              <a:rPr lang="en-US" dirty="0"/>
              <a:t>2:10PM          Grp 2 &amp; 3 Expenses – Adding it up/ Jury Trial  (1hr)</a:t>
            </a:r>
          </a:p>
          <a:p>
            <a:r>
              <a:rPr lang="en-US" dirty="0"/>
              <a:t>3:10PM	        Break</a:t>
            </a:r>
            <a:br>
              <a:rPr lang="en-US" dirty="0"/>
            </a:br>
            <a:r>
              <a:rPr lang="en-US" dirty="0"/>
              <a:t>3:20PM	        Group 4 – Consequence Worksheet -Identifying Risk-1.5hr</a:t>
            </a:r>
            <a:br>
              <a:rPr lang="en-US" dirty="0"/>
            </a:br>
            <a:r>
              <a:rPr lang="en-US" dirty="0"/>
              <a:t>4:50PM	        Break</a:t>
            </a:r>
            <a:br>
              <a:rPr lang="en-US" dirty="0"/>
            </a:br>
            <a:r>
              <a:rPr lang="en-US" dirty="0"/>
              <a:t>5-6:00PM       Action Plan – Client identifies clear plan to not reoffend – </a:t>
            </a:r>
            <a:br>
              <a:rPr lang="en-US" dirty="0"/>
            </a:br>
            <a:r>
              <a:rPr lang="en-US" dirty="0"/>
              <a:t>                      document on Case Note Grp </a:t>
            </a:r>
            <a:r>
              <a:rPr lang="en-US" dirty="0" err="1"/>
              <a:t>Hrs</a:t>
            </a:r>
            <a:r>
              <a:rPr lang="en-US" dirty="0"/>
              <a:t> 1hr)</a:t>
            </a:r>
          </a:p>
          <a:p>
            <a:r>
              <a:rPr lang="en-US" dirty="0"/>
              <a:t>6-6:30PM       Dinner</a:t>
            </a:r>
            <a:br>
              <a:rPr lang="en-US" dirty="0"/>
            </a:br>
            <a:r>
              <a:rPr lang="en-US" dirty="0"/>
              <a:t>6:30-8PM       World’s Most Dangerous Drug: Meth	</a:t>
            </a:r>
            <a:br>
              <a:rPr lang="en-US" dirty="0"/>
            </a:br>
            <a:br>
              <a:rPr lang="en-US" b="1" u="sng" dirty="0"/>
            </a:br>
            <a:endParaRPr lang="en-US" dirty="0"/>
          </a:p>
        </p:txBody>
      </p:sp>
    </p:spTree>
    <p:extLst>
      <p:ext uri="{BB962C8B-B14F-4D97-AF65-F5344CB8AC3E}">
        <p14:creationId xmlns:p14="http://schemas.microsoft.com/office/powerpoint/2010/main" val="261126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D3D502-54F6-4C8F-9221-2F1FC7C6BAA9}"/>
              </a:ext>
            </a:extLst>
          </p:cNvPr>
          <p:cNvSpPr>
            <a:spLocks noGrp="1"/>
          </p:cNvSpPr>
          <p:nvPr>
            <p:ph type="sldNum" sz="quarter" idx="12"/>
          </p:nvPr>
        </p:nvSpPr>
        <p:spPr/>
        <p:txBody>
          <a:bodyPr/>
          <a:lstStyle/>
          <a:p>
            <a:fld id="{CE8079A4-7AA8-4A4F-87E2-7781EC5097DD}" type="slidenum">
              <a:rPr lang="en-US" smtClean="0"/>
              <a:pPr/>
              <a:t>7</a:t>
            </a:fld>
            <a:endParaRPr lang="en-US"/>
          </a:p>
        </p:txBody>
      </p:sp>
      <p:sp>
        <p:nvSpPr>
          <p:cNvPr id="5" name="TextBox 4">
            <a:extLst>
              <a:ext uri="{FF2B5EF4-FFF2-40B4-BE49-F238E27FC236}">
                <a16:creationId xmlns:a16="http://schemas.microsoft.com/office/drawing/2014/main" id="{E2B1CE67-A111-47A9-8AC6-164F32E74D02}"/>
              </a:ext>
            </a:extLst>
          </p:cNvPr>
          <p:cNvSpPr txBox="1"/>
          <p:nvPr/>
        </p:nvSpPr>
        <p:spPr>
          <a:xfrm flipH="1">
            <a:off x="481094" y="850549"/>
            <a:ext cx="407287" cy="5509200"/>
          </a:xfrm>
          <a:prstGeom prst="rect">
            <a:avLst/>
          </a:prstGeom>
          <a:noFill/>
        </p:spPr>
        <p:txBody>
          <a:bodyPr wrap="square" rtlCol="0">
            <a:spAutoFit/>
          </a:bodyPr>
          <a:lstStyle/>
          <a:p>
            <a:r>
              <a:rPr lang="en-US" sz="4400" dirty="0" err="1">
                <a:solidFill>
                  <a:schemeClr val="tx2"/>
                </a:solidFill>
                <a:latin typeface="Algerian" panose="04020705040A02060702" pitchFamily="82" charset="0"/>
              </a:rPr>
              <a:t>Schedu</a:t>
            </a:r>
            <a:endParaRPr lang="en-US" sz="4400" dirty="0">
              <a:solidFill>
                <a:schemeClr val="tx2"/>
              </a:solidFill>
              <a:latin typeface="Algerian" panose="04020705040A02060702" pitchFamily="82" charset="0"/>
            </a:endParaRPr>
          </a:p>
          <a:p>
            <a:r>
              <a:rPr lang="en-US" sz="4400" dirty="0">
                <a:solidFill>
                  <a:schemeClr val="tx2"/>
                </a:solidFill>
                <a:latin typeface="Algerian" panose="04020705040A02060702" pitchFamily="82" charset="0"/>
              </a:rPr>
              <a:t>L</a:t>
            </a:r>
          </a:p>
          <a:p>
            <a:r>
              <a:rPr lang="en-US" sz="4400" dirty="0">
                <a:solidFill>
                  <a:schemeClr val="tx2"/>
                </a:solidFill>
                <a:latin typeface="Algerian" panose="04020705040A02060702" pitchFamily="82" charset="0"/>
              </a:rPr>
              <a:t>e</a:t>
            </a:r>
          </a:p>
        </p:txBody>
      </p:sp>
      <p:sp>
        <p:nvSpPr>
          <p:cNvPr id="2" name="TextBox 1">
            <a:extLst>
              <a:ext uri="{FF2B5EF4-FFF2-40B4-BE49-F238E27FC236}">
                <a16:creationId xmlns:a16="http://schemas.microsoft.com/office/drawing/2014/main" id="{002565DC-98E8-47B0-8DF6-FA4D8F20A9E2}"/>
              </a:ext>
            </a:extLst>
          </p:cNvPr>
          <p:cNvSpPr txBox="1"/>
          <p:nvPr/>
        </p:nvSpPr>
        <p:spPr>
          <a:xfrm>
            <a:off x="1544714" y="1896989"/>
            <a:ext cx="7118192" cy="3785652"/>
          </a:xfrm>
          <a:prstGeom prst="rect">
            <a:avLst/>
          </a:prstGeom>
          <a:noFill/>
        </p:spPr>
        <p:txBody>
          <a:bodyPr wrap="square" rtlCol="0">
            <a:spAutoFit/>
          </a:bodyPr>
          <a:lstStyle/>
          <a:p>
            <a:r>
              <a:rPr lang="en-US" sz="2000" b="1" u="sng" dirty="0"/>
              <a:t>Sunday</a:t>
            </a:r>
            <a:r>
              <a:rPr lang="en-US" sz="2000" b="1" dirty="0"/>
              <a:t>          </a:t>
            </a:r>
            <a:br>
              <a:rPr lang="en-US" sz="2000" b="1" dirty="0"/>
            </a:br>
            <a:r>
              <a:rPr lang="en-US" sz="2000" dirty="0"/>
              <a:t>7:30 		Wake up calls</a:t>
            </a:r>
            <a:br>
              <a:rPr lang="en-US" sz="2000" dirty="0"/>
            </a:br>
            <a:r>
              <a:rPr lang="en-US" sz="2000" dirty="0"/>
              <a:t>8:30-9AM	Room Clean out</a:t>
            </a:r>
            <a:br>
              <a:rPr lang="en-US" sz="2000" dirty="0"/>
            </a:br>
            <a:r>
              <a:rPr lang="en-US" sz="2000" dirty="0"/>
              <a:t>9:00AM 	American Addict</a:t>
            </a:r>
          </a:p>
          <a:p>
            <a:r>
              <a:rPr lang="en-US" sz="2000" dirty="0"/>
              <a:t>10:30AM	Break</a:t>
            </a:r>
          </a:p>
          <a:p>
            <a:r>
              <a:rPr lang="en-US" sz="2000" dirty="0"/>
              <a:t>11:00AM	MADD    Part 1– Lives Affected (film-27 min.)</a:t>
            </a:r>
            <a:br>
              <a:rPr lang="en-US" sz="2000" dirty="0"/>
            </a:br>
            <a:r>
              <a:rPr lang="en-US" sz="2000" dirty="0"/>
              <a:t>                          discussion  </a:t>
            </a:r>
            <a:br>
              <a:rPr lang="en-US" sz="2000" dirty="0"/>
            </a:br>
            <a:r>
              <a:rPr lang="en-US" sz="2000" dirty="0"/>
              <a:t>12:00		Lunch Break</a:t>
            </a:r>
          </a:p>
          <a:p>
            <a:r>
              <a:rPr lang="en-US" sz="2000" dirty="0"/>
              <a:t>1:00PM 		AA Speaker</a:t>
            </a:r>
            <a:br>
              <a:rPr lang="en-US" sz="2000" dirty="0"/>
            </a:br>
            <a:r>
              <a:rPr lang="en-US" sz="2000" dirty="0"/>
              <a:t>2:00PM		Surveys and Jeopardy </a:t>
            </a:r>
            <a:br>
              <a:rPr lang="en-US" sz="2000" dirty="0"/>
            </a:br>
            <a:r>
              <a:rPr lang="en-US" sz="2000" dirty="0"/>
              <a:t>3-4:00PM	Dismissal, all car keys and medications</a:t>
            </a:r>
            <a:br>
              <a:rPr lang="en-US" sz="2000" dirty="0"/>
            </a:br>
            <a:r>
              <a:rPr lang="en-US" sz="2000" dirty="0"/>
              <a:t>                           returned</a:t>
            </a:r>
            <a:r>
              <a:rPr lang="en-US" dirty="0"/>
              <a:t>. </a:t>
            </a:r>
          </a:p>
        </p:txBody>
      </p:sp>
    </p:spTree>
    <p:extLst>
      <p:ext uri="{BB962C8B-B14F-4D97-AF65-F5344CB8AC3E}">
        <p14:creationId xmlns:p14="http://schemas.microsoft.com/office/powerpoint/2010/main" val="358260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05" y="268449"/>
            <a:ext cx="6685174" cy="811220"/>
          </a:xfrm>
        </p:spPr>
        <p:txBody>
          <a:bodyPr>
            <a:normAutofit fontScale="90000"/>
          </a:bodyPr>
          <a:lstStyle/>
          <a:p>
            <a:r>
              <a:rPr lang="en-US" b="1" u="sng" dirty="0"/>
              <a:t>Emergency Procedures</a:t>
            </a:r>
          </a:p>
        </p:txBody>
      </p:sp>
      <p:sp>
        <p:nvSpPr>
          <p:cNvPr id="3" name="Subtitle 2"/>
          <p:cNvSpPr>
            <a:spLocks noGrp="1"/>
          </p:cNvSpPr>
          <p:nvPr>
            <p:ph type="subTitle" idx="1"/>
          </p:nvPr>
        </p:nvSpPr>
        <p:spPr>
          <a:xfrm>
            <a:off x="377505" y="1400961"/>
            <a:ext cx="8573548" cy="4908243"/>
          </a:xfrm>
        </p:spPr>
        <p:txBody>
          <a:bodyPr>
            <a:normAutofit fontScale="77500" lnSpcReduction="20000"/>
          </a:bodyPr>
          <a:lstStyle/>
          <a:p>
            <a:r>
              <a:rPr lang="en-US" sz="2600" b="1" dirty="0"/>
              <a:t>Emergency/ Disaster–Call 911(Review at Program Open &amp; Hang up )</a:t>
            </a:r>
            <a:r>
              <a:rPr lang="en-US" sz="2600" dirty="0"/>
              <a:t> OAC 5122-29-12</a:t>
            </a:r>
            <a:br>
              <a:rPr lang="en-US" sz="2600" b="1" dirty="0"/>
            </a:br>
            <a:r>
              <a:rPr lang="en-US" sz="2600" b="1" u="sng" dirty="0"/>
              <a:t>Emergency Medical Plan - </a:t>
            </a:r>
            <a:r>
              <a:rPr lang="en-US" sz="2600" b="1" dirty="0"/>
              <a:t>Client Illness, Heart Attack, Seizure, Injury </a:t>
            </a:r>
            <a:r>
              <a:rPr lang="en-US" sz="2600" b="1" dirty="0" err="1"/>
              <a:t>etc</a:t>
            </a:r>
            <a:br>
              <a:rPr lang="en-US" sz="2600" b="1" dirty="0"/>
            </a:br>
            <a:endParaRPr lang="en-US" sz="2600" b="1" dirty="0"/>
          </a:p>
          <a:p>
            <a:r>
              <a:rPr lang="en-US" sz="2600" b="1" u="sng" dirty="0"/>
              <a:t>Stabilize client per first aid instruction - Call 911 as soon as possible. </a:t>
            </a:r>
            <a:r>
              <a:rPr lang="en-US" sz="2600" dirty="0"/>
              <a:t>Clients who are in physical distress will be transported by Fire Dept or EMS.</a:t>
            </a:r>
            <a:br>
              <a:rPr lang="en-US" sz="2600" b="1" dirty="0"/>
            </a:br>
            <a:br>
              <a:rPr lang="en-US" sz="2600" b="1" u="sng" dirty="0"/>
            </a:br>
            <a:r>
              <a:rPr lang="en-US" sz="2600" b="1" u="sng" dirty="0"/>
              <a:t>Location of First Aid Kit:</a:t>
            </a:r>
            <a:r>
              <a:rPr lang="en-US" sz="2600" dirty="0"/>
              <a:t> Main staff table at all times during the program. OAC 5122-29-12(I)1b </a:t>
            </a:r>
            <a:br>
              <a:rPr lang="en-US" sz="2600" dirty="0"/>
            </a:br>
            <a:endParaRPr lang="en-US" sz="2600" dirty="0"/>
          </a:p>
          <a:p>
            <a:r>
              <a:rPr lang="en-US" sz="2600" b="1" u="sng" dirty="0"/>
              <a:t>Supervision of Clients: </a:t>
            </a:r>
            <a:r>
              <a:rPr lang="en-US" sz="2600" dirty="0"/>
              <a:t>All clients, except for the injured person(s) shall be escorted to a secure area and monitored by secondary staff or be moved back to their sleeping room and lockdown procedure followed. OAC 5122-26-12 </a:t>
            </a:r>
            <a:br>
              <a:rPr lang="en-US" sz="2600" dirty="0"/>
            </a:br>
            <a:br>
              <a:rPr lang="en-US" b="1" dirty="0"/>
            </a:br>
            <a:br>
              <a:rPr lang="en-US" b="1" dirty="0"/>
            </a:br>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8</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212645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05" y="268449"/>
            <a:ext cx="6685174" cy="811220"/>
          </a:xfrm>
        </p:spPr>
        <p:txBody>
          <a:bodyPr>
            <a:normAutofit fontScale="90000"/>
          </a:bodyPr>
          <a:lstStyle/>
          <a:p>
            <a:r>
              <a:rPr lang="en-US" b="1" u="sng" dirty="0"/>
              <a:t>Emergency Procedures</a:t>
            </a:r>
          </a:p>
        </p:txBody>
      </p:sp>
      <p:sp>
        <p:nvSpPr>
          <p:cNvPr id="3" name="Subtitle 2"/>
          <p:cNvSpPr>
            <a:spLocks noGrp="1"/>
          </p:cNvSpPr>
          <p:nvPr>
            <p:ph type="subTitle" idx="1"/>
          </p:nvPr>
        </p:nvSpPr>
        <p:spPr>
          <a:xfrm>
            <a:off x="377505" y="1316683"/>
            <a:ext cx="8573548" cy="5342749"/>
          </a:xfrm>
        </p:spPr>
        <p:txBody>
          <a:bodyPr>
            <a:normAutofit fontScale="40000" lnSpcReduction="20000"/>
          </a:bodyPr>
          <a:lstStyle/>
          <a:p>
            <a:r>
              <a:rPr lang="en-US" sz="5000" b="1" u="sng" dirty="0"/>
              <a:t>Client illness</a:t>
            </a:r>
            <a:r>
              <a:rPr lang="en-US" sz="5000" dirty="0"/>
              <a:t>, </a:t>
            </a:r>
            <a:br>
              <a:rPr lang="en-US" sz="5000" dirty="0"/>
            </a:br>
            <a:r>
              <a:rPr lang="en-US" sz="5000" dirty="0"/>
              <a:t>Please let a staff person know so we can assist you. </a:t>
            </a:r>
            <a:r>
              <a:rPr lang="en-US" sz="3800" dirty="0"/>
              <a:t>OAC 5122-29-12(I)1d</a:t>
            </a:r>
            <a:br>
              <a:rPr lang="en-US" sz="3800" b="1" dirty="0"/>
            </a:br>
            <a:br>
              <a:rPr lang="en-US" sz="3800" b="1" dirty="0"/>
            </a:br>
            <a:r>
              <a:rPr lang="en-US" sz="4500" b="1" u="sng" dirty="0"/>
              <a:t>Fire, Bomb Threats, Gas Leaks, Utility Malfunction </a:t>
            </a:r>
            <a:r>
              <a:rPr lang="en-US" sz="3800" b="1" dirty="0"/>
              <a:t>(threats to safety on site at hotel) – </a:t>
            </a:r>
            <a:r>
              <a:rPr lang="en-US" sz="3800" dirty="0"/>
              <a:t>Leave the building by the stairs, report to the front of the hotel or where Firemen direct you</a:t>
            </a:r>
          </a:p>
          <a:p>
            <a:br>
              <a:rPr lang="en-US" sz="3800" b="1" dirty="0"/>
            </a:br>
            <a:r>
              <a:rPr lang="en-US" sz="4500" b="1" u="sng" dirty="0"/>
              <a:t>Tornado </a:t>
            </a:r>
            <a:r>
              <a:rPr lang="en-US" sz="4500" b="1" dirty="0"/>
              <a:t> </a:t>
            </a:r>
            <a:br>
              <a:rPr lang="en-US" sz="4500" b="1" dirty="0"/>
            </a:br>
            <a:r>
              <a:rPr lang="en-US" sz="4500" dirty="0"/>
              <a:t>Get to an area where there are no windows (bathroom)</a:t>
            </a:r>
            <a:br>
              <a:rPr lang="en-US" sz="4500" dirty="0"/>
            </a:br>
            <a:br>
              <a:rPr lang="en-US" sz="4500" dirty="0"/>
            </a:br>
            <a:r>
              <a:rPr lang="en-US" sz="4500" b="1" u="sng" dirty="0"/>
              <a:t>Earthquake</a:t>
            </a:r>
            <a:r>
              <a:rPr lang="en-US" sz="4500" b="1" dirty="0"/>
              <a:t> </a:t>
            </a:r>
            <a:br>
              <a:rPr lang="en-US" sz="4500" b="1" dirty="0"/>
            </a:br>
            <a:r>
              <a:rPr lang="en-US" sz="4500" dirty="0"/>
              <a:t>Stand in doorways, get under tables, protect yourself from falling debris</a:t>
            </a:r>
            <a:br>
              <a:rPr lang="en-US" sz="3800" dirty="0"/>
            </a:br>
            <a:br>
              <a:rPr lang="en-US" sz="3800" dirty="0"/>
            </a:br>
            <a:r>
              <a:rPr lang="en-US" sz="3800" b="1" dirty="0"/>
              <a:t>Nuclear Power Plant (N/A) </a:t>
            </a:r>
            <a:br>
              <a:rPr lang="en-US" sz="3800" b="1" dirty="0"/>
            </a:br>
            <a:br>
              <a:rPr lang="en-US" sz="3800" b="1" u="sng" dirty="0"/>
            </a:br>
            <a:r>
              <a:rPr lang="en-US" sz="4500" b="1" u="sng" dirty="0"/>
              <a:t>Handling Hazardous Materials &amp; Disposal of Waste Materials</a:t>
            </a:r>
            <a:endParaRPr lang="en-US" sz="4500" u="sng" dirty="0"/>
          </a:p>
          <a:p>
            <a:r>
              <a:rPr lang="en-US" sz="4500" dirty="0"/>
              <a:t>If a staff/ client is near hazardous materials or needs to dispose of waste materials, they need to seek out hotel personnel. </a:t>
            </a:r>
          </a:p>
          <a:p>
            <a:endParaRPr lang="en-US" sz="3800" dirty="0"/>
          </a:p>
          <a:p>
            <a:r>
              <a:rPr lang="en-US" sz="4500" dirty="0"/>
              <a:t>If a client becomes ill or is transported to the hospital, the site director or night security person will contact the client’s emergency contact. OAC 5122-29-12</a:t>
            </a:r>
            <a:br>
              <a:rPr lang="en-US" sz="4500" dirty="0"/>
            </a:br>
            <a:br>
              <a:rPr lang="en-US" sz="4500" dirty="0"/>
            </a:br>
            <a:r>
              <a:rPr lang="en-US" sz="4500" b="1" u="sng" dirty="0"/>
              <a:t>Alien Invasion</a:t>
            </a:r>
            <a:r>
              <a:rPr lang="en-US" sz="4500" dirty="0"/>
              <a:t> – We all go home. </a:t>
            </a:r>
            <a:br>
              <a:rPr lang="en-US" sz="4500" b="1" dirty="0"/>
            </a:br>
            <a:br>
              <a:rPr lang="en-US" b="1" dirty="0"/>
            </a:br>
            <a:endParaRPr lang="en-US" dirty="0"/>
          </a:p>
        </p:txBody>
      </p:sp>
      <p:sp>
        <p:nvSpPr>
          <p:cNvPr id="5" name="Slide Number Placeholder 4"/>
          <p:cNvSpPr>
            <a:spLocks noGrp="1"/>
          </p:cNvSpPr>
          <p:nvPr>
            <p:ph type="sldNum" sz="quarter" idx="11"/>
          </p:nvPr>
        </p:nvSpPr>
        <p:spPr/>
        <p:txBody>
          <a:bodyPr/>
          <a:lstStyle/>
          <a:p>
            <a:fld id="{CE8079A4-7AA8-4A4F-87E2-7781EC5097DD}" type="slidenum">
              <a:rPr lang="en-US" smtClean="0"/>
              <a:pPr/>
              <a:t>9</a:t>
            </a:fld>
            <a:endParaRPr lang="en-US"/>
          </a:p>
        </p:txBody>
      </p:sp>
      <p:sp>
        <p:nvSpPr>
          <p:cNvPr id="8" name="Footer Placeholder 4">
            <a:extLst>
              <a:ext uri="{FF2B5EF4-FFF2-40B4-BE49-F238E27FC236}">
                <a16:creationId xmlns:a16="http://schemas.microsoft.com/office/drawing/2014/main" id="{C0A80825-E430-42C5-9D6C-2EF5D1F72782}"/>
              </a:ext>
            </a:extLst>
          </p:cNvPr>
          <p:cNvSpPr txBox="1">
            <a:spLocks/>
          </p:cNvSpPr>
          <p:nvPr/>
        </p:nvSpPr>
        <p:spPr>
          <a:xfrm>
            <a:off x="3004432" y="6508819"/>
            <a:ext cx="3003258" cy="30122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ARC-</a:t>
            </a:r>
            <a:r>
              <a:rPr lang="en-US" dirty="0" err="1"/>
              <a:t>ip</a:t>
            </a:r>
            <a:r>
              <a:rPr lang="en-US" dirty="0"/>
              <a:t> @2019 Form F1 Read out Loud</a:t>
            </a:r>
          </a:p>
        </p:txBody>
      </p:sp>
    </p:spTree>
    <p:extLst>
      <p:ext uri="{BB962C8B-B14F-4D97-AF65-F5344CB8AC3E}">
        <p14:creationId xmlns:p14="http://schemas.microsoft.com/office/powerpoint/2010/main" val="813031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tf00001178</Template>
  <TotalTime>811</TotalTime>
  <Words>3703</Words>
  <Application>Microsoft Office PowerPoint</Application>
  <PresentationFormat>On-screen Show (4:3)</PresentationFormat>
  <Paragraphs>246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Algerian</vt:lpstr>
      <vt:lpstr>Arial</vt:lpstr>
      <vt:lpstr>Times New Roman</vt:lpstr>
      <vt:lpstr>Wingdings</vt:lpstr>
      <vt:lpstr>Perspective</vt:lpstr>
      <vt:lpstr>Addiction’s Resource Center  Driver Intervention Program</vt:lpstr>
      <vt:lpstr>PowerPoint Presentation</vt:lpstr>
      <vt:lpstr>Staff Introductions </vt:lpstr>
      <vt:lpstr>PowerPoint Presentation</vt:lpstr>
      <vt:lpstr>PowerPoint Presentation</vt:lpstr>
      <vt:lpstr>PowerPoint Presentation</vt:lpstr>
      <vt:lpstr>PowerPoint Presentation</vt:lpstr>
      <vt:lpstr>Emergency Procedures</vt:lpstr>
      <vt:lpstr>Emergency Procedures</vt:lpstr>
      <vt:lpstr>Emergency Procedures</vt:lpstr>
      <vt:lpstr>Emergency Procedures</vt:lpstr>
      <vt:lpstr>Sign Off Form</vt:lpstr>
      <vt:lpstr>Program Payment </vt:lpstr>
      <vt:lpstr>Rules – Court-Ordered Program</vt:lpstr>
      <vt:lpstr>Rules</vt:lpstr>
      <vt:lpstr>Rules – Sleeping Rooms</vt:lpstr>
      <vt:lpstr>Program Expectations</vt:lpstr>
      <vt:lpstr>PowerPoint Presentation</vt:lpstr>
      <vt:lpstr>PowerPoint Presentation</vt:lpstr>
      <vt:lpstr>Grievance Provcedure</vt:lpstr>
      <vt:lpstr>Confidentiality</vt:lpstr>
      <vt:lpstr>Confidentiality</vt:lpstr>
      <vt:lpstr>Release of Information</vt:lpstr>
      <vt:lpstr>Psychometric Testing: MAST</vt:lpstr>
      <vt:lpstr>Psychometric Testing: DAST</vt:lpstr>
      <vt:lpstr>Psychometric Testing: AUDIT</vt:lpstr>
      <vt:lpstr>Ordering food at night</vt:lpstr>
      <vt:lpstr>Medications, Smokers, Escort to Sleeping Rooms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Addiction’s Resource Center  Driver Intervention Program </dc:title>
  <dc:creator>Willow Thomas</dc:creator>
  <cp:lastModifiedBy>Willow Thomas</cp:lastModifiedBy>
  <cp:revision>50</cp:revision>
  <dcterms:created xsi:type="dcterms:W3CDTF">2019-12-04T14:05:27Z</dcterms:created>
  <dcterms:modified xsi:type="dcterms:W3CDTF">2020-02-13T13:51:22Z</dcterms:modified>
</cp:coreProperties>
</file>