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7" r:id="rId3"/>
    <p:sldId id="256" r:id="rId4"/>
    <p:sldId id="259" r:id="rId5"/>
    <p:sldId id="260" r:id="rId6"/>
    <p:sldId id="261" r:id="rId7"/>
    <p:sldId id="262" r:id="rId8"/>
    <p:sldId id="271" r:id="rId9"/>
    <p:sldId id="272" r:id="rId10"/>
    <p:sldId id="263" r:id="rId11"/>
    <p:sldId id="266" r:id="rId12"/>
    <p:sldId id="277" r:id="rId13"/>
    <p:sldId id="264" r:id="rId14"/>
    <p:sldId id="268" r:id="rId15"/>
    <p:sldId id="273" r:id="rId16"/>
    <p:sldId id="274" r:id="rId17"/>
    <p:sldId id="265" r:id="rId18"/>
    <p:sldId id="269" r:id="rId19"/>
    <p:sldId id="276" r:id="rId20"/>
    <p:sldId id="267" r:id="rId21"/>
    <p:sldId id="270" r:id="rId22"/>
    <p:sldId id="275" r:id="rId23"/>
    <p:sldId id="278" r:id="rId24"/>
    <p:sldId id="279" r:id="rId25"/>
    <p:sldId id="284" r:id="rId26"/>
    <p:sldId id="287" r:id="rId27"/>
    <p:sldId id="282" r:id="rId28"/>
    <p:sldId id="288" r:id="rId29"/>
    <p:sldId id="283" r:id="rId30"/>
    <p:sldId id="289" r:id="rId31"/>
    <p:sldId id="280"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ow Thomas" initials="WT" lastIdx="1" clrIdx="0">
    <p:extLst>
      <p:ext uri="{19B8F6BF-5375-455C-9EA6-DF929625EA0E}">
        <p15:presenceInfo xmlns:p15="http://schemas.microsoft.com/office/powerpoint/2012/main" userId="3e51b55de0a0cc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2/5/2020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2/5/2020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B23F36-E8CD-4F12-BE38-5EF2D2C22794}"/>
              </a:ext>
            </a:extLst>
          </p:cNvPr>
          <p:cNvSpPr>
            <a:spLocks noGrp="1"/>
          </p:cNvSpPr>
          <p:nvPr>
            <p:ph type="subTitle" idx="1"/>
          </p:nvPr>
        </p:nvSpPr>
        <p:spPr>
          <a:xfrm>
            <a:off x="1751012" y="5895974"/>
            <a:ext cx="8676222" cy="704850"/>
          </a:xfrm>
        </p:spPr>
        <p:txBody>
          <a:bodyPr>
            <a:normAutofit lnSpcReduction="10000"/>
          </a:bodyPr>
          <a:lstStyle/>
          <a:p>
            <a:r>
              <a:rPr lang="en-US" dirty="0"/>
              <a:t>WL Houser-Thomas PsyD, LICDC-CS</a:t>
            </a:r>
            <a:br>
              <a:rPr lang="en-US" dirty="0"/>
            </a:br>
            <a:r>
              <a:rPr lang="en-US" dirty="0"/>
              <a:t>Addiction’s Resource Center, INC @2016</a:t>
            </a:r>
          </a:p>
        </p:txBody>
      </p:sp>
      <p:sp>
        <p:nvSpPr>
          <p:cNvPr id="4" name="Title 1">
            <a:extLst>
              <a:ext uri="{FF2B5EF4-FFF2-40B4-BE49-F238E27FC236}">
                <a16:creationId xmlns:a16="http://schemas.microsoft.com/office/drawing/2014/main" id="{6DAEE571-2987-40E5-99C9-959699EA382B}"/>
              </a:ext>
            </a:extLst>
          </p:cNvPr>
          <p:cNvSpPr>
            <a:spLocks noGrp="1"/>
          </p:cNvSpPr>
          <p:nvPr>
            <p:ph type="ctrTitle"/>
          </p:nvPr>
        </p:nvSpPr>
        <p:spPr>
          <a:xfrm>
            <a:off x="467519" y="257176"/>
            <a:ext cx="11256962" cy="5438774"/>
          </a:xfrm>
        </p:spPr>
        <p:txBody>
          <a:bodyPr>
            <a:normAutofit fontScale="90000"/>
          </a:bodyPr>
          <a:lstStyle/>
          <a:p>
            <a:r>
              <a:rPr lang="en-US" sz="7200" dirty="0">
                <a:latin typeface="Baskerville Old Face" panose="02020602080505020303" pitchFamily="18" charset="0"/>
              </a:rPr>
              <a:t>Nothing happens in a vacuum</a:t>
            </a:r>
            <a:br>
              <a:rPr lang="en-US" sz="7200" dirty="0">
                <a:latin typeface="Baskerville Old Face" panose="02020602080505020303" pitchFamily="18" charset="0"/>
              </a:rPr>
            </a:br>
            <a:r>
              <a:rPr lang="en-US" sz="7200" dirty="0">
                <a:latin typeface="Baskerville Old Face" panose="02020602080505020303" pitchFamily="18" charset="0"/>
              </a:rPr>
              <a:t>what others do effect us and what we do effects others</a:t>
            </a:r>
            <a:endParaRPr lang="en-US" dirty="0">
              <a:latin typeface="Goudy Stout" panose="0202090407030B020401" pitchFamily="18" charset="0"/>
            </a:endParaRPr>
          </a:p>
        </p:txBody>
      </p:sp>
    </p:spTree>
    <p:extLst>
      <p:ext uri="{BB962C8B-B14F-4D97-AF65-F5344CB8AC3E}">
        <p14:creationId xmlns:p14="http://schemas.microsoft.com/office/powerpoint/2010/main" val="55287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CD6C4-A351-4C75-A2A7-CD482AC3A1A4}"/>
              </a:ext>
            </a:extLst>
          </p:cNvPr>
          <p:cNvSpPr txBox="1"/>
          <p:nvPr/>
        </p:nvSpPr>
        <p:spPr>
          <a:xfrm>
            <a:off x="1642532" y="31583"/>
            <a:ext cx="8297333" cy="830997"/>
          </a:xfrm>
          <a:prstGeom prst="rect">
            <a:avLst/>
          </a:prstGeom>
          <a:noFill/>
        </p:spPr>
        <p:txBody>
          <a:bodyPr wrap="square" rtlCol="0">
            <a:spAutoFit/>
          </a:bodyPr>
          <a:lstStyle/>
          <a:p>
            <a:r>
              <a:rPr lang="en-US" sz="4800" dirty="0">
                <a:latin typeface="Baskerville Old Face" panose="02020602080505020303" pitchFamily="18" charset="0"/>
              </a:rPr>
              <a:t>Mama’s best helper… </a:t>
            </a:r>
            <a:r>
              <a:rPr lang="en-US" sz="4800" b="1" u="sng" dirty="0">
                <a:latin typeface="Baskerville Old Face" panose="02020602080505020303" pitchFamily="18" charset="0"/>
              </a:rPr>
              <a:t>The Hero</a:t>
            </a:r>
            <a:endParaRPr lang="en-US" sz="4800" b="1" u="sng" dirty="0"/>
          </a:p>
        </p:txBody>
      </p:sp>
      <p:pic>
        <p:nvPicPr>
          <p:cNvPr id="6" name="Picture 5" descr="A picture containing drawing&#10;&#10;Description automatically generated">
            <a:extLst>
              <a:ext uri="{FF2B5EF4-FFF2-40B4-BE49-F238E27FC236}">
                <a16:creationId xmlns:a16="http://schemas.microsoft.com/office/drawing/2014/main" id="{47AA1DE9-2F0C-4FDC-A9EA-29F7D4499205}"/>
              </a:ext>
            </a:extLst>
          </p:cNvPr>
          <p:cNvPicPr>
            <a:picLocks noChangeAspect="1"/>
          </p:cNvPicPr>
          <p:nvPr/>
        </p:nvPicPr>
        <p:blipFill>
          <a:blip r:embed="rId2"/>
          <a:stretch>
            <a:fillRect/>
          </a:stretch>
        </p:blipFill>
        <p:spPr>
          <a:xfrm>
            <a:off x="1182109" y="1049867"/>
            <a:ext cx="9485891" cy="5590283"/>
          </a:xfrm>
          <a:prstGeom prst="rect">
            <a:avLst/>
          </a:prstGeom>
        </p:spPr>
      </p:pic>
    </p:spTree>
    <p:extLst>
      <p:ext uri="{BB962C8B-B14F-4D97-AF65-F5344CB8AC3E}">
        <p14:creationId xmlns:p14="http://schemas.microsoft.com/office/powerpoint/2010/main" val="203541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CD6C4-A351-4C75-A2A7-CD482AC3A1A4}"/>
              </a:ext>
            </a:extLst>
          </p:cNvPr>
          <p:cNvSpPr txBox="1"/>
          <p:nvPr/>
        </p:nvSpPr>
        <p:spPr>
          <a:xfrm>
            <a:off x="231647" y="146304"/>
            <a:ext cx="4084321" cy="830997"/>
          </a:xfrm>
          <a:prstGeom prst="rect">
            <a:avLst/>
          </a:prstGeom>
          <a:noFill/>
        </p:spPr>
        <p:txBody>
          <a:bodyPr wrap="square" rtlCol="0">
            <a:spAutoFit/>
          </a:bodyPr>
          <a:lstStyle/>
          <a:p>
            <a:r>
              <a:rPr lang="en-US" sz="4800" b="1" u="sng" dirty="0">
                <a:latin typeface="Baskerville Old Face" panose="02020602080505020303" pitchFamily="18" charset="0"/>
              </a:rPr>
              <a:t>Family Hero</a:t>
            </a:r>
            <a:endParaRPr lang="en-US" sz="4800" b="1" u="sng" dirty="0"/>
          </a:p>
        </p:txBody>
      </p:sp>
      <p:sp>
        <p:nvSpPr>
          <p:cNvPr id="6" name="TextBox 5">
            <a:extLst>
              <a:ext uri="{FF2B5EF4-FFF2-40B4-BE49-F238E27FC236}">
                <a16:creationId xmlns:a16="http://schemas.microsoft.com/office/drawing/2014/main" id="{A04BA21B-36C7-4BE6-871B-4075AAE0B4F3}"/>
              </a:ext>
            </a:extLst>
          </p:cNvPr>
          <p:cNvSpPr txBox="1"/>
          <p:nvPr/>
        </p:nvSpPr>
        <p:spPr>
          <a:xfrm>
            <a:off x="231647" y="1182624"/>
            <a:ext cx="11667745" cy="6063198"/>
          </a:xfrm>
          <a:prstGeom prst="rect">
            <a:avLst/>
          </a:prstGeom>
          <a:noFill/>
        </p:spPr>
        <p:txBody>
          <a:bodyPr wrap="square" rtlCol="0">
            <a:spAutoFit/>
          </a:bodyPr>
          <a:lstStyle/>
          <a:p>
            <a:r>
              <a:rPr lang="en-US" sz="4400" dirty="0">
                <a:latin typeface="Baskerville Old Face" panose="02020602080505020303" pitchFamily="18" charset="0"/>
              </a:rPr>
              <a:t>Visible Success, Does What's Right Works Hard, For Approval- </a:t>
            </a:r>
            <a:r>
              <a:rPr lang="en-US" sz="4400" b="1" dirty="0">
                <a:latin typeface="Baskerville Old Face" panose="02020602080505020303" pitchFamily="18" charset="0"/>
              </a:rPr>
              <a:t>Provides Self-Worth (Family Can Be Proud)</a:t>
            </a:r>
            <a:br>
              <a:rPr lang="en-US" sz="4400" dirty="0">
                <a:latin typeface="Baskerville Old Face" panose="02020602080505020303" pitchFamily="18" charset="0"/>
              </a:rPr>
            </a:br>
            <a:br>
              <a:rPr lang="en-US" sz="4400" dirty="0">
                <a:latin typeface="Baskerville Old Face" panose="02020602080505020303" pitchFamily="18" charset="0"/>
              </a:rPr>
            </a:br>
            <a:r>
              <a:rPr lang="en-US" sz="4400" u="sng" dirty="0">
                <a:latin typeface="Baskerville Old Face" panose="02020602080505020303" pitchFamily="18" charset="0"/>
              </a:rPr>
              <a:t>Inner Feelings:</a:t>
            </a:r>
            <a:r>
              <a:rPr lang="en-US" sz="4400" dirty="0">
                <a:latin typeface="Baskerville Old Face" panose="02020602080505020303" pitchFamily="18" charset="0"/>
              </a:rPr>
              <a:t> Inadequate, Confusion, Pain </a:t>
            </a:r>
            <a:br>
              <a:rPr lang="en-US" sz="4400" dirty="0">
                <a:latin typeface="Baskerville Old Face" panose="02020602080505020303" pitchFamily="18" charset="0"/>
              </a:rPr>
            </a:br>
            <a:r>
              <a:rPr lang="en-US" sz="4400" u="sng" dirty="0">
                <a:latin typeface="Baskerville Old Face" panose="02020602080505020303" pitchFamily="18" charset="0"/>
              </a:rPr>
              <a:t>Characteristics:</a:t>
            </a:r>
            <a:r>
              <a:rPr lang="en-US" sz="4400" b="1" dirty="0">
                <a:latin typeface="Baskerville Old Face" panose="02020602080505020303" pitchFamily="18" charset="0"/>
              </a:rPr>
              <a:t> </a:t>
            </a:r>
            <a:r>
              <a:rPr lang="en-US" sz="4400" dirty="0">
                <a:latin typeface="Baskerville Old Face" panose="02020602080505020303" pitchFamily="18" charset="0"/>
              </a:rPr>
              <a:t>High Achiever, Grades, Sports, Understands problems w/ family, Feels Responsible for Family </a:t>
            </a:r>
            <a:br>
              <a:rPr lang="en-US" sz="3600" dirty="0">
                <a:latin typeface="Baskerville Old Face" panose="02020602080505020303" pitchFamily="18" charset="0"/>
              </a:rPr>
            </a:br>
            <a:endParaRPr lang="en-US" sz="3600" dirty="0">
              <a:latin typeface="Baskerville Old Face" panose="02020602080505020303" pitchFamily="18" charset="0"/>
            </a:endParaRPr>
          </a:p>
        </p:txBody>
      </p:sp>
      <p:pic>
        <p:nvPicPr>
          <p:cNvPr id="7" name="Picture 6" descr="A picture containing drawing&#10;&#10;Description automatically generated">
            <a:extLst>
              <a:ext uri="{FF2B5EF4-FFF2-40B4-BE49-F238E27FC236}">
                <a16:creationId xmlns:a16="http://schemas.microsoft.com/office/drawing/2014/main" id="{AB00B55D-BBF3-41B5-9834-34B8DBA7A800}"/>
              </a:ext>
            </a:extLst>
          </p:cNvPr>
          <p:cNvPicPr>
            <a:picLocks noChangeAspect="1"/>
          </p:cNvPicPr>
          <p:nvPr/>
        </p:nvPicPr>
        <p:blipFill>
          <a:blip r:embed="rId2"/>
          <a:stretch>
            <a:fillRect/>
          </a:stretch>
        </p:blipFill>
        <p:spPr>
          <a:xfrm>
            <a:off x="10314432" y="110811"/>
            <a:ext cx="1645921" cy="969984"/>
          </a:xfrm>
          <a:prstGeom prst="rect">
            <a:avLst/>
          </a:prstGeom>
        </p:spPr>
      </p:pic>
    </p:spTree>
    <p:extLst>
      <p:ext uri="{BB962C8B-B14F-4D97-AF65-F5344CB8AC3E}">
        <p14:creationId xmlns:p14="http://schemas.microsoft.com/office/powerpoint/2010/main" val="2572421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CD6C4-A351-4C75-A2A7-CD482AC3A1A4}"/>
              </a:ext>
            </a:extLst>
          </p:cNvPr>
          <p:cNvSpPr txBox="1"/>
          <p:nvPr/>
        </p:nvSpPr>
        <p:spPr>
          <a:xfrm>
            <a:off x="231647" y="146304"/>
            <a:ext cx="4084321" cy="830997"/>
          </a:xfrm>
          <a:prstGeom prst="rect">
            <a:avLst/>
          </a:prstGeom>
          <a:noFill/>
        </p:spPr>
        <p:txBody>
          <a:bodyPr wrap="square" rtlCol="0">
            <a:spAutoFit/>
          </a:bodyPr>
          <a:lstStyle/>
          <a:p>
            <a:r>
              <a:rPr lang="en-US" sz="4800" b="1" u="sng" dirty="0">
                <a:latin typeface="Baskerville Old Face" panose="02020602080505020303" pitchFamily="18" charset="0"/>
              </a:rPr>
              <a:t>Family Hero</a:t>
            </a:r>
            <a:endParaRPr lang="en-US" sz="4800" b="1" u="sng" dirty="0"/>
          </a:p>
        </p:txBody>
      </p:sp>
      <p:sp>
        <p:nvSpPr>
          <p:cNvPr id="6" name="TextBox 5">
            <a:extLst>
              <a:ext uri="{FF2B5EF4-FFF2-40B4-BE49-F238E27FC236}">
                <a16:creationId xmlns:a16="http://schemas.microsoft.com/office/drawing/2014/main" id="{A04BA21B-36C7-4BE6-871B-4075AAE0B4F3}"/>
              </a:ext>
            </a:extLst>
          </p:cNvPr>
          <p:cNvSpPr txBox="1"/>
          <p:nvPr/>
        </p:nvSpPr>
        <p:spPr>
          <a:xfrm>
            <a:off x="231647" y="1182624"/>
            <a:ext cx="11667745" cy="5509200"/>
          </a:xfrm>
          <a:prstGeom prst="rect">
            <a:avLst/>
          </a:prstGeom>
          <a:noFill/>
        </p:spPr>
        <p:txBody>
          <a:bodyPr wrap="square" rtlCol="0">
            <a:spAutoFit/>
          </a:bodyPr>
          <a:lstStyle/>
          <a:p>
            <a:r>
              <a:rPr lang="en-US" sz="4400" b="1" u="sng" dirty="0">
                <a:latin typeface="Baskerville Old Face" panose="02020602080505020303" pitchFamily="18" charset="0"/>
              </a:rPr>
              <a:t>Without Help:</a:t>
            </a:r>
            <a:r>
              <a:rPr lang="en-US" sz="4400" u="sng" dirty="0">
                <a:latin typeface="Baskerville Old Face" panose="02020602080505020303" pitchFamily="18" charset="0"/>
              </a:rPr>
              <a:t> </a:t>
            </a:r>
            <a:r>
              <a:rPr lang="en-US" sz="4400" dirty="0">
                <a:latin typeface="Baskerville Old Face" panose="02020602080505020303" pitchFamily="18" charset="0"/>
              </a:rPr>
              <a:t>Workaholic, Never Wrong, Responsible For Everything, Often Marry Chemical Dependent; </a:t>
            </a:r>
            <a:br>
              <a:rPr lang="en-US" sz="4400" dirty="0">
                <a:latin typeface="Baskerville Old Face" panose="02020602080505020303" pitchFamily="18" charset="0"/>
              </a:rPr>
            </a:br>
            <a:br>
              <a:rPr lang="en-US" sz="4400" dirty="0">
                <a:latin typeface="Baskerville Old Face" panose="02020602080505020303" pitchFamily="18" charset="0"/>
              </a:rPr>
            </a:br>
            <a:r>
              <a:rPr lang="en-US" sz="4400" b="1" u="sng" dirty="0">
                <a:latin typeface="Baskerville Old Face" panose="02020602080505020303" pitchFamily="18" charset="0"/>
              </a:rPr>
              <a:t>With Help:</a:t>
            </a:r>
            <a:r>
              <a:rPr lang="en-US" sz="4400" u="sng" dirty="0">
                <a:latin typeface="Baskerville Old Face" panose="02020602080505020303" pitchFamily="18" charset="0"/>
              </a:rPr>
              <a:t> </a:t>
            </a:r>
            <a:r>
              <a:rPr lang="en-US" sz="4400" dirty="0">
                <a:latin typeface="Baskerville Old Face" panose="02020602080505020303" pitchFamily="18" charset="0"/>
              </a:rPr>
              <a:t>Responsible, Feels Good Inside About Success, Confident.</a:t>
            </a:r>
          </a:p>
          <a:p>
            <a:endParaRPr lang="en-US" sz="4400" dirty="0">
              <a:latin typeface="Baskerville Old Face" panose="02020602080505020303" pitchFamily="18" charset="0"/>
            </a:endParaRPr>
          </a:p>
          <a:p>
            <a:r>
              <a:rPr lang="en-US" sz="4400" dirty="0">
                <a:latin typeface="Baskerville Old Face" panose="02020602080505020303" pitchFamily="18" charset="0"/>
              </a:rPr>
              <a:t>    Tends to be the Oldest Child of the Family</a:t>
            </a:r>
          </a:p>
        </p:txBody>
      </p:sp>
      <p:pic>
        <p:nvPicPr>
          <p:cNvPr id="5" name="Picture 4" descr="A picture containing drawing&#10;&#10;Description automatically generated">
            <a:extLst>
              <a:ext uri="{FF2B5EF4-FFF2-40B4-BE49-F238E27FC236}">
                <a16:creationId xmlns:a16="http://schemas.microsoft.com/office/drawing/2014/main" id="{31795C91-2E81-436A-A7AA-87CBCB182BA1}"/>
              </a:ext>
            </a:extLst>
          </p:cNvPr>
          <p:cNvPicPr>
            <a:picLocks noChangeAspect="1"/>
          </p:cNvPicPr>
          <p:nvPr/>
        </p:nvPicPr>
        <p:blipFill>
          <a:blip r:embed="rId2"/>
          <a:stretch>
            <a:fillRect/>
          </a:stretch>
        </p:blipFill>
        <p:spPr>
          <a:xfrm>
            <a:off x="10314432" y="110811"/>
            <a:ext cx="1645921" cy="969984"/>
          </a:xfrm>
          <a:prstGeom prst="rect">
            <a:avLst/>
          </a:prstGeom>
        </p:spPr>
      </p:pic>
    </p:spTree>
    <p:extLst>
      <p:ext uri="{BB962C8B-B14F-4D97-AF65-F5344CB8AC3E}">
        <p14:creationId xmlns:p14="http://schemas.microsoft.com/office/powerpoint/2010/main" val="4082140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CD6C4-A351-4C75-A2A7-CD482AC3A1A4}"/>
              </a:ext>
            </a:extLst>
          </p:cNvPr>
          <p:cNvSpPr txBox="1"/>
          <p:nvPr/>
        </p:nvSpPr>
        <p:spPr>
          <a:xfrm>
            <a:off x="203199" y="170688"/>
            <a:ext cx="4656667" cy="830997"/>
          </a:xfrm>
          <a:prstGeom prst="rect">
            <a:avLst/>
          </a:prstGeom>
          <a:noFill/>
        </p:spPr>
        <p:txBody>
          <a:bodyPr wrap="square" rtlCol="0">
            <a:spAutoFit/>
          </a:bodyPr>
          <a:lstStyle/>
          <a:p>
            <a:r>
              <a:rPr lang="en-US" sz="4800" dirty="0">
                <a:latin typeface="Baskerville Old Face" panose="02020602080505020303" pitchFamily="18" charset="0"/>
              </a:rPr>
              <a:t>The Lost Child</a:t>
            </a:r>
            <a:endParaRPr lang="en-US" sz="4800" dirty="0"/>
          </a:p>
        </p:txBody>
      </p:sp>
      <p:pic>
        <p:nvPicPr>
          <p:cNvPr id="6" name="Picture 5" descr="A close up of a logo&#10;&#10;Description automatically generated">
            <a:extLst>
              <a:ext uri="{FF2B5EF4-FFF2-40B4-BE49-F238E27FC236}">
                <a16:creationId xmlns:a16="http://schemas.microsoft.com/office/drawing/2014/main" id="{5E8B1506-5503-4DC1-9AB5-135ADFAD2F07}"/>
              </a:ext>
            </a:extLst>
          </p:cNvPr>
          <p:cNvPicPr>
            <a:picLocks noChangeAspect="1"/>
          </p:cNvPicPr>
          <p:nvPr/>
        </p:nvPicPr>
        <p:blipFill>
          <a:blip r:embed="rId2"/>
          <a:stretch>
            <a:fillRect/>
          </a:stretch>
        </p:blipFill>
        <p:spPr>
          <a:xfrm>
            <a:off x="1425786" y="1001685"/>
            <a:ext cx="9098723" cy="5530596"/>
          </a:xfrm>
          <a:prstGeom prst="rect">
            <a:avLst/>
          </a:prstGeom>
        </p:spPr>
      </p:pic>
    </p:spTree>
    <p:extLst>
      <p:ext uri="{BB962C8B-B14F-4D97-AF65-F5344CB8AC3E}">
        <p14:creationId xmlns:p14="http://schemas.microsoft.com/office/powerpoint/2010/main" val="205435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CD6C4-A351-4C75-A2A7-CD482AC3A1A4}"/>
              </a:ext>
            </a:extLst>
          </p:cNvPr>
          <p:cNvSpPr txBox="1"/>
          <p:nvPr/>
        </p:nvSpPr>
        <p:spPr>
          <a:xfrm>
            <a:off x="0" y="621792"/>
            <a:ext cx="4669537" cy="1015663"/>
          </a:xfrm>
          <a:prstGeom prst="rect">
            <a:avLst/>
          </a:prstGeom>
          <a:noFill/>
        </p:spPr>
        <p:txBody>
          <a:bodyPr wrap="square" rtlCol="0">
            <a:spAutoFit/>
          </a:bodyPr>
          <a:lstStyle/>
          <a:p>
            <a:r>
              <a:rPr lang="en-US" sz="6000" b="1" u="sng" dirty="0">
                <a:latin typeface="Baskerville Old Face" panose="02020602080505020303" pitchFamily="18" charset="0"/>
              </a:rPr>
              <a:t>Lost Child</a:t>
            </a:r>
            <a:endParaRPr lang="en-US" sz="6000" b="1" u="sng" dirty="0"/>
          </a:p>
        </p:txBody>
      </p:sp>
      <p:sp>
        <p:nvSpPr>
          <p:cNvPr id="3" name="TextBox 2">
            <a:extLst>
              <a:ext uri="{FF2B5EF4-FFF2-40B4-BE49-F238E27FC236}">
                <a16:creationId xmlns:a16="http://schemas.microsoft.com/office/drawing/2014/main" id="{768D3DBA-8C27-497E-B5CB-8481A02CC0BD}"/>
              </a:ext>
            </a:extLst>
          </p:cNvPr>
          <p:cNvSpPr txBox="1"/>
          <p:nvPr/>
        </p:nvSpPr>
        <p:spPr>
          <a:xfrm>
            <a:off x="0" y="1547598"/>
            <a:ext cx="11753090" cy="5324535"/>
          </a:xfrm>
          <a:prstGeom prst="rect">
            <a:avLst/>
          </a:prstGeom>
          <a:noFill/>
        </p:spPr>
        <p:txBody>
          <a:bodyPr wrap="square" rtlCol="0">
            <a:spAutoFit/>
          </a:bodyPr>
          <a:lstStyle/>
          <a:p>
            <a:pPr fontAlgn="base"/>
            <a:r>
              <a:rPr lang="en-US" sz="4400" dirty="0">
                <a:latin typeface="Baskerville Old Face" panose="02020602080505020303" pitchFamily="18" charset="0"/>
              </a:rPr>
              <a:t>Withdrawn, Quietness, Rejection, Distant, Loner – Provides Relief, One Child Not To Worry About</a:t>
            </a:r>
            <a:br>
              <a:rPr lang="en-US" sz="4400" dirty="0">
                <a:latin typeface="Baskerville Old Face" panose="02020602080505020303" pitchFamily="18" charset="0"/>
              </a:rPr>
            </a:br>
            <a:br>
              <a:rPr lang="en-US" sz="4400" u="sng" dirty="0">
                <a:latin typeface="Baskerville Old Face" panose="02020602080505020303" pitchFamily="18" charset="0"/>
              </a:rPr>
            </a:br>
            <a:r>
              <a:rPr lang="en-US" sz="4400" b="1" u="sng" dirty="0">
                <a:latin typeface="Baskerville Old Face" panose="02020602080505020303" pitchFamily="18" charset="0"/>
              </a:rPr>
              <a:t>Inner Feelings:</a:t>
            </a:r>
            <a:r>
              <a:rPr lang="en-US" sz="4400" u="sng" dirty="0">
                <a:latin typeface="Baskerville Old Face" panose="02020602080505020303" pitchFamily="18" charset="0"/>
              </a:rPr>
              <a:t> </a:t>
            </a:r>
            <a:r>
              <a:rPr lang="en-US" sz="4400" dirty="0">
                <a:latin typeface="Baskerville Old Face" panose="02020602080505020303" pitchFamily="18" charset="0"/>
              </a:rPr>
              <a:t>Loneliness, Hurt, and Inadequacy, Fear </a:t>
            </a:r>
            <a:br>
              <a:rPr lang="en-US" sz="4400" dirty="0">
                <a:latin typeface="Baskerville Old Face" panose="02020602080505020303" pitchFamily="18" charset="0"/>
              </a:rPr>
            </a:br>
            <a:r>
              <a:rPr lang="en-US" sz="4400" b="1" u="sng" dirty="0">
                <a:latin typeface="Baskerville Old Face" panose="02020602080505020303" pitchFamily="18" charset="0"/>
              </a:rPr>
              <a:t>Characteristics:</a:t>
            </a:r>
            <a:r>
              <a:rPr lang="en-US" sz="4400" u="sng" dirty="0">
                <a:latin typeface="Baskerville Old Face" panose="02020602080505020303" pitchFamily="18" charset="0"/>
              </a:rPr>
              <a:t> </a:t>
            </a:r>
            <a:r>
              <a:rPr lang="en-US" sz="4400" dirty="0">
                <a:latin typeface="Baskerville Old Face" panose="02020602080505020303" pitchFamily="18" charset="0"/>
              </a:rPr>
              <a:t>School Day Dreamer, Company Drone, Social Loner, "Invisible" Quiet, No Friends.</a:t>
            </a:r>
            <a:br>
              <a:rPr lang="en-US" sz="3200" dirty="0">
                <a:latin typeface="Baskerville Old Face" panose="02020602080505020303" pitchFamily="18" charset="0"/>
              </a:rPr>
            </a:br>
            <a:endParaRPr lang="en-US" sz="3200" b="1" u="sng" dirty="0">
              <a:latin typeface="Baskerville Old Face" panose="02020602080505020303" pitchFamily="18" charset="0"/>
            </a:endParaRPr>
          </a:p>
        </p:txBody>
      </p:sp>
      <p:pic>
        <p:nvPicPr>
          <p:cNvPr id="5" name="Picture 4" descr="A close up of a logo&#10;&#10;Description automatically generated">
            <a:extLst>
              <a:ext uri="{FF2B5EF4-FFF2-40B4-BE49-F238E27FC236}">
                <a16:creationId xmlns:a16="http://schemas.microsoft.com/office/drawing/2014/main" id="{F0E6E23F-BCDF-4E44-81A5-A84727E578AB}"/>
              </a:ext>
            </a:extLst>
          </p:cNvPr>
          <p:cNvPicPr>
            <a:picLocks noChangeAspect="1"/>
          </p:cNvPicPr>
          <p:nvPr/>
        </p:nvPicPr>
        <p:blipFill>
          <a:blip r:embed="rId2"/>
          <a:stretch>
            <a:fillRect/>
          </a:stretch>
        </p:blipFill>
        <p:spPr>
          <a:xfrm>
            <a:off x="10006153" y="203538"/>
            <a:ext cx="2005780" cy="1219200"/>
          </a:xfrm>
          <a:prstGeom prst="rect">
            <a:avLst/>
          </a:prstGeom>
        </p:spPr>
      </p:pic>
    </p:spTree>
    <p:extLst>
      <p:ext uri="{BB962C8B-B14F-4D97-AF65-F5344CB8AC3E}">
        <p14:creationId xmlns:p14="http://schemas.microsoft.com/office/powerpoint/2010/main" val="419366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CD6C4-A351-4C75-A2A7-CD482AC3A1A4}"/>
              </a:ext>
            </a:extLst>
          </p:cNvPr>
          <p:cNvSpPr txBox="1"/>
          <p:nvPr/>
        </p:nvSpPr>
        <p:spPr>
          <a:xfrm>
            <a:off x="146303" y="0"/>
            <a:ext cx="4669537" cy="1015663"/>
          </a:xfrm>
          <a:prstGeom prst="rect">
            <a:avLst/>
          </a:prstGeom>
          <a:noFill/>
        </p:spPr>
        <p:txBody>
          <a:bodyPr wrap="square" rtlCol="0">
            <a:spAutoFit/>
          </a:bodyPr>
          <a:lstStyle/>
          <a:p>
            <a:r>
              <a:rPr lang="en-US" sz="6000" b="1" u="sng" dirty="0">
                <a:latin typeface="Baskerville Old Face" panose="02020602080505020303" pitchFamily="18" charset="0"/>
              </a:rPr>
              <a:t>Lost Child</a:t>
            </a:r>
            <a:endParaRPr lang="en-US" sz="6000" b="1" u="sng" dirty="0"/>
          </a:p>
        </p:txBody>
      </p:sp>
      <p:sp>
        <p:nvSpPr>
          <p:cNvPr id="3" name="TextBox 2">
            <a:extLst>
              <a:ext uri="{FF2B5EF4-FFF2-40B4-BE49-F238E27FC236}">
                <a16:creationId xmlns:a16="http://schemas.microsoft.com/office/drawing/2014/main" id="{768D3DBA-8C27-497E-B5CB-8481A02CC0BD}"/>
              </a:ext>
            </a:extLst>
          </p:cNvPr>
          <p:cNvSpPr txBox="1"/>
          <p:nvPr/>
        </p:nvSpPr>
        <p:spPr>
          <a:xfrm>
            <a:off x="60960" y="1015663"/>
            <a:ext cx="12070080" cy="5755422"/>
          </a:xfrm>
          <a:prstGeom prst="rect">
            <a:avLst/>
          </a:prstGeom>
          <a:noFill/>
        </p:spPr>
        <p:txBody>
          <a:bodyPr wrap="square" rtlCol="0">
            <a:spAutoFit/>
          </a:bodyPr>
          <a:lstStyle/>
          <a:p>
            <a:pPr fontAlgn="base"/>
            <a:r>
              <a:rPr lang="en-US" sz="4400" b="1" u="sng" dirty="0">
                <a:latin typeface="Baskerville Old Face" panose="02020602080505020303" pitchFamily="18" charset="0"/>
              </a:rPr>
              <a:t>Without Help:</a:t>
            </a:r>
            <a:r>
              <a:rPr lang="en-US" sz="4400" u="sng" dirty="0">
                <a:latin typeface="Baskerville Old Face" panose="02020602080505020303" pitchFamily="18" charset="0"/>
              </a:rPr>
              <a:t> </a:t>
            </a:r>
            <a:br>
              <a:rPr lang="en-US" sz="4400" u="sng" dirty="0">
                <a:latin typeface="Baskerville Old Face" panose="02020602080505020303" pitchFamily="18" charset="0"/>
              </a:rPr>
            </a:br>
            <a:endParaRPr lang="en-US" sz="4400" u="sng" dirty="0">
              <a:latin typeface="Baskerville Old Face" panose="02020602080505020303" pitchFamily="18" charset="0"/>
            </a:endParaRPr>
          </a:p>
          <a:p>
            <a:pPr marL="571500" indent="-571500" fontAlgn="base">
              <a:buFont typeface="Arial" panose="020B0604020202020204" pitchFamily="34" charset="0"/>
              <a:buChar char="•"/>
            </a:pPr>
            <a:r>
              <a:rPr lang="en-US" sz="4000" dirty="0">
                <a:latin typeface="Baskerville Old Face" panose="02020602080505020303" pitchFamily="18" charset="0"/>
              </a:rPr>
              <a:t>High risk to continue cycle, depression, suicidal, isolative, difficult to befriend, withdraw, uncomfortable and afraid, socially awkward and uncomfortable with others.  </a:t>
            </a:r>
          </a:p>
          <a:p>
            <a:pPr marL="571500" indent="-571500" fontAlgn="base">
              <a:buFont typeface="Arial" panose="020B0604020202020204" pitchFamily="34" charset="0"/>
              <a:buChar char="•"/>
            </a:pPr>
            <a:r>
              <a:rPr lang="en-US" sz="4000" dirty="0">
                <a:latin typeface="Baskerville Old Face" panose="02020602080505020303" pitchFamily="18" charset="0"/>
              </a:rPr>
              <a:t>If the focus moves to them, they panic.  </a:t>
            </a:r>
          </a:p>
          <a:p>
            <a:pPr marL="571500" indent="-571500" fontAlgn="base">
              <a:buFont typeface="Arial" panose="020B0604020202020204" pitchFamily="34" charset="0"/>
              <a:buChar char="•"/>
            </a:pPr>
            <a:r>
              <a:rPr lang="en-US" sz="4000" dirty="0">
                <a:latin typeface="Baskerville Old Face" panose="02020602080505020303" pitchFamily="18" charset="0"/>
              </a:rPr>
              <a:t>They are unable to express emotion, because they have learned it doesn’t pay.</a:t>
            </a:r>
          </a:p>
        </p:txBody>
      </p:sp>
      <p:pic>
        <p:nvPicPr>
          <p:cNvPr id="5" name="Picture 4" descr="A close up of a logo&#10;&#10;Description automatically generated">
            <a:extLst>
              <a:ext uri="{FF2B5EF4-FFF2-40B4-BE49-F238E27FC236}">
                <a16:creationId xmlns:a16="http://schemas.microsoft.com/office/drawing/2014/main" id="{5F40CBFD-76A2-4830-BB3F-89B3A617FF5B}"/>
              </a:ext>
            </a:extLst>
          </p:cNvPr>
          <p:cNvPicPr>
            <a:picLocks noChangeAspect="1"/>
          </p:cNvPicPr>
          <p:nvPr/>
        </p:nvPicPr>
        <p:blipFill>
          <a:blip r:embed="rId2"/>
          <a:stretch>
            <a:fillRect/>
          </a:stretch>
        </p:blipFill>
        <p:spPr>
          <a:xfrm>
            <a:off x="10006153" y="203538"/>
            <a:ext cx="2005780" cy="1219200"/>
          </a:xfrm>
          <a:prstGeom prst="rect">
            <a:avLst/>
          </a:prstGeom>
        </p:spPr>
      </p:pic>
    </p:spTree>
    <p:extLst>
      <p:ext uri="{BB962C8B-B14F-4D97-AF65-F5344CB8AC3E}">
        <p14:creationId xmlns:p14="http://schemas.microsoft.com/office/powerpoint/2010/main" val="345320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CD6C4-A351-4C75-A2A7-CD482AC3A1A4}"/>
              </a:ext>
            </a:extLst>
          </p:cNvPr>
          <p:cNvSpPr txBox="1"/>
          <p:nvPr/>
        </p:nvSpPr>
        <p:spPr>
          <a:xfrm>
            <a:off x="121919" y="182880"/>
            <a:ext cx="4669537" cy="1015663"/>
          </a:xfrm>
          <a:prstGeom prst="rect">
            <a:avLst/>
          </a:prstGeom>
          <a:noFill/>
        </p:spPr>
        <p:txBody>
          <a:bodyPr wrap="square" rtlCol="0">
            <a:spAutoFit/>
          </a:bodyPr>
          <a:lstStyle/>
          <a:p>
            <a:r>
              <a:rPr lang="en-US" sz="6000" b="1" u="sng" dirty="0">
                <a:latin typeface="Baskerville Old Face" panose="02020602080505020303" pitchFamily="18" charset="0"/>
              </a:rPr>
              <a:t>Lost Child</a:t>
            </a:r>
            <a:endParaRPr lang="en-US" sz="6000" b="1" u="sng" dirty="0"/>
          </a:p>
        </p:txBody>
      </p:sp>
      <p:sp>
        <p:nvSpPr>
          <p:cNvPr id="3" name="TextBox 2">
            <a:extLst>
              <a:ext uri="{FF2B5EF4-FFF2-40B4-BE49-F238E27FC236}">
                <a16:creationId xmlns:a16="http://schemas.microsoft.com/office/drawing/2014/main" id="{768D3DBA-8C27-497E-B5CB-8481A02CC0BD}"/>
              </a:ext>
            </a:extLst>
          </p:cNvPr>
          <p:cNvSpPr txBox="1"/>
          <p:nvPr/>
        </p:nvSpPr>
        <p:spPr>
          <a:xfrm>
            <a:off x="207264" y="1326357"/>
            <a:ext cx="10533888" cy="4154984"/>
          </a:xfrm>
          <a:prstGeom prst="rect">
            <a:avLst/>
          </a:prstGeom>
          <a:noFill/>
        </p:spPr>
        <p:txBody>
          <a:bodyPr wrap="square" rtlCol="0">
            <a:spAutoFit/>
          </a:bodyPr>
          <a:lstStyle/>
          <a:p>
            <a:r>
              <a:rPr lang="en-US" sz="4400" b="1" u="sng" dirty="0">
                <a:latin typeface="Baskerville Old Face" panose="02020602080505020303" pitchFamily="18" charset="0"/>
              </a:rPr>
              <a:t>With Help</a:t>
            </a:r>
            <a:r>
              <a:rPr lang="en-US" sz="4400" b="1" dirty="0">
                <a:latin typeface="Baskerville Old Face" panose="02020602080505020303" pitchFamily="18" charset="0"/>
              </a:rPr>
              <a:t>:</a:t>
            </a:r>
            <a:r>
              <a:rPr lang="en-US" sz="4400" dirty="0">
                <a:latin typeface="Baskerville Old Face" panose="02020602080505020303" pitchFamily="18" charset="0"/>
              </a:rPr>
              <a:t> </a:t>
            </a:r>
          </a:p>
          <a:p>
            <a:endParaRPr lang="en-US" sz="4400" dirty="0">
              <a:latin typeface="Baskerville Old Face" panose="02020602080505020303" pitchFamily="18" charset="0"/>
            </a:endParaRPr>
          </a:p>
          <a:p>
            <a:pPr marL="571500" indent="-571500">
              <a:buFont typeface="Arial" panose="020B0604020202020204" pitchFamily="34" charset="0"/>
              <a:buChar char="•"/>
            </a:pPr>
            <a:r>
              <a:rPr lang="en-US" sz="4400" dirty="0">
                <a:latin typeface="Baskerville Old Face" panose="02020602080505020303" pitchFamily="18" charset="0"/>
              </a:rPr>
              <a:t>Super independent </a:t>
            </a:r>
          </a:p>
          <a:p>
            <a:pPr marL="571500" indent="-571500">
              <a:buFont typeface="Arial" panose="020B0604020202020204" pitchFamily="34" charset="0"/>
              <a:buChar char="•"/>
            </a:pPr>
            <a:r>
              <a:rPr lang="en-US" sz="4400" dirty="0">
                <a:latin typeface="Baskerville Old Face" panose="02020602080505020303" pitchFamily="18" charset="0"/>
              </a:rPr>
              <a:t>Can handle everything for themselves</a:t>
            </a:r>
          </a:p>
          <a:p>
            <a:pPr marL="571500" indent="-571500">
              <a:buFont typeface="Arial" panose="020B0604020202020204" pitchFamily="34" charset="0"/>
              <a:buChar char="•"/>
            </a:pPr>
            <a:r>
              <a:rPr lang="en-US" sz="4400" b="1" dirty="0">
                <a:latin typeface="Baskerville Old Face" panose="02020602080505020303" pitchFamily="18" charset="0"/>
              </a:rPr>
              <a:t>Adventurous</a:t>
            </a:r>
          </a:p>
          <a:p>
            <a:pPr marL="571500" indent="-571500">
              <a:buFont typeface="Arial" panose="020B0604020202020204" pitchFamily="34" charset="0"/>
              <a:buChar char="•"/>
            </a:pPr>
            <a:r>
              <a:rPr lang="en-US" sz="4400" b="1" dirty="0">
                <a:latin typeface="Baskerville Old Face" panose="02020602080505020303" pitchFamily="18" charset="0"/>
              </a:rPr>
              <a:t>Tends to be the Middle Child</a:t>
            </a:r>
          </a:p>
        </p:txBody>
      </p:sp>
      <p:pic>
        <p:nvPicPr>
          <p:cNvPr id="5" name="Picture 4" descr="A close up of a logo&#10;&#10;Description automatically generated">
            <a:extLst>
              <a:ext uri="{FF2B5EF4-FFF2-40B4-BE49-F238E27FC236}">
                <a16:creationId xmlns:a16="http://schemas.microsoft.com/office/drawing/2014/main" id="{75916ABC-7823-40AD-ADBB-3FA7A0A62F16}"/>
              </a:ext>
            </a:extLst>
          </p:cNvPr>
          <p:cNvPicPr>
            <a:picLocks noChangeAspect="1"/>
          </p:cNvPicPr>
          <p:nvPr/>
        </p:nvPicPr>
        <p:blipFill>
          <a:blip r:embed="rId2"/>
          <a:stretch>
            <a:fillRect/>
          </a:stretch>
        </p:blipFill>
        <p:spPr>
          <a:xfrm>
            <a:off x="10006153" y="203538"/>
            <a:ext cx="2005780" cy="1219200"/>
          </a:xfrm>
          <a:prstGeom prst="rect">
            <a:avLst/>
          </a:prstGeom>
        </p:spPr>
      </p:pic>
    </p:spTree>
    <p:extLst>
      <p:ext uri="{BB962C8B-B14F-4D97-AF65-F5344CB8AC3E}">
        <p14:creationId xmlns:p14="http://schemas.microsoft.com/office/powerpoint/2010/main" val="2131289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CD6C4-A351-4C75-A2A7-CD482AC3A1A4}"/>
              </a:ext>
            </a:extLst>
          </p:cNvPr>
          <p:cNvSpPr txBox="1"/>
          <p:nvPr/>
        </p:nvSpPr>
        <p:spPr>
          <a:xfrm>
            <a:off x="118534" y="235200"/>
            <a:ext cx="2472266" cy="1569660"/>
          </a:xfrm>
          <a:prstGeom prst="rect">
            <a:avLst/>
          </a:prstGeom>
          <a:noFill/>
        </p:spPr>
        <p:txBody>
          <a:bodyPr wrap="square" rtlCol="0">
            <a:spAutoFit/>
          </a:bodyPr>
          <a:lstStyle/>
          <a:p>
            <a:r>
              <a:rPr lang="en-US" sz="4800" dirty="0"/>
              <a:t>The Mascot</a:t>
            </a:r>
          </a:p>
        </p:txBody>
      </p:sp>
      <p:pic>
        <p:nvPicPr>
          <p:cNvPr id="6" name="Picture 5" descr="A picture containing drawing&#10;&#10;Description automatically generated">
            <a:extLst>
              <a:ext uri="{FF2B5EF4-FFF2-40B4-BE49-F238E27FC236}">
                <a16:creationId xmlns:a16="http://schemas.microsoft.com/office/drawing/2014/main" id="{C9D3044A-D9F6-4CA6-9CAD-2A2A8E612B87}"/>
              </a:ext>
            </a:extLst>
          </p:cNvPr>
          <p:cNvPicPr>
            <a:picLocks noChangeAspect="1"/>
          </p:cNvPicPr>
          <p:nvPr/>
        </p:nvPicPr>
        <p:blipFill>
          <a:blip r:embed="rId2"/>
          <a:stretch>
            <a:fillRect/>
          </a:stretch>
        </p:blipFill>
        <p:spPr>
          <a:xfrm>
            <a:off x="2791968" y="235199"/>
            <a:ext cx="9281498" cy="6550075"/>
          </a:xfrm>
          <a:prstGeom prst="rect">
            <a:avLst/>
          </a:prstGeom>
        </p:spPr>
      </p:pic>
    </p:spTree>
    <p:extLst>
      <p:ext uri="{BB962C8B-B14F-4D97-AF65-F5344CB8AC3E}">
        <p14:creationId xmlns:p14="http://schemas.microsoft.com/office/powerpoint/2010/main" val="78605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CD6C4-A351-4C75-A2A7-CD482AC3A1A4}"/>
              </a:ext>
            </a:extLst>
          </p:cNvPr>
          <p:cNvSpPr txBox="1"/>
          <p:nvPr/>
        </p:nvSpPr>
        <p:spPr>
          <a:xfrm>
            <a:off x="231647" y="158496"/>
            <a:ext cx="2852929" cy="1107996"/>
          </a:xfrm>
          <a:prstGeom prst="rect">
            <a:avLst/>
          </a:prstGeom>
          <a:noFill/>
        </p:spPr>
        <p:txBody>
          <a:bodyPr wrap="square" rtlCol="0">
            <a:spAutoFit/>
          </a:bodyPr>
          <a:lstStyle/>
          <a:p>
            <a:r>
              <a:rPr lang="en-US" sz="6600" b="1" u="sng" dirty="0">
                <a:latin typeface="Baskerville Old Face" panose="02020602080505020303" pitchFamily="18" charset="0"/>
              </a:rPr>
              <a:t>Mascot</a:t>
            </a:r>
            <a:endParaRPr lang="en-US" sz="6600" b="1" u="sng" dirty="0"/>
          </a:p>
        </p:txBody>
      </p:sp>
      <p:sp>
        <p:nvSpPr>
          <p:cNvPr id="3" name="TextBox 2">
            <a:extLst>
              <a:ext uri="{FF2B5EF4-FFF2-40B4-BE49-F238E27FC236}">
                <a16:creationId xmlns:a16="http://schemas.microsoft.com/office/drawing/2014/main" id="{6BAF0FB6-FDFF-4A39-AC48-70DCA8FEC279}"/>
              </a:ext>
            </a:extLst>
          </p:cNvPr>
          <p:cNvSpPr txBox="1"/>
          <p:nvPr/>
        </p:nvSpPr>
        <p:spPr>
          <a:xfrm>
            <a:off x="109729" y="1266492"/>
            <a:ext cx="11545824" cy="6617196"/>
          </a:xfrm>
          <a:prstGeom prst="rect">
            <a:avLst/>
          </a:prstGeom>
          <a:noFill/>
        </p:spPr>
        <p:txBody>
          <a:bodyPr wrap="square" rtlCol="0">
            <a:spAutoFit/>
          </a:bodyPr>
          <a:lstStyle/>
          <a:p>
            <a:r>
              <a:rPr lang="en-US" sz="4400" dirty="0">
                <a:latin typeface="Baskerville Old Face" panose="02020602080505020303" pitchFamily="18" charset="0"/>
              </a:rPr>
              <a:t>Anything To Attract Attention, Clowning Behavior, Immature, Fragile </a:t>
            </a:r>
            <a:br>
              <a:rPr lang="en-US" sz="4400" dirty="0">
                <a:latin typeface="Baskerville Old Face" panose="02020602080505020303" pitchFamily="18" charset="0"/>
              </a:rPr>
            </a:br>
            <a:r>
              <a:rPr lang="en-US" sz="4400" dirty="0">
                <a:latin typeface="Baskerville Old Face" panose="02020602080505020303" pitchFamily="18" charset="0"/>
              </a:rPr>
              <a:t>Provides Comic Relief, Fun &amp; Humor</a:t>
            </a:r>
            <a:br>
              <a:rPr lang="en-US" sz="4400" dirty="0">
                <a:latin typeface="Baskerville Old Face" panose="02020602080505020303" pitchFamily="18" charset="0"/>
              </a:rPr>
            </a:br>
            <a:endParaRPr lang="en-US" sz="4400" dirty="0">
              <a:latin typeface="Baskerville Old Face" panose="02020602080505020303" pitchFamily="18" charset="0"/>
            </a:endParaRPr>
          </a:p>
          <a:p>
            <a:r>
              <a:rPr lang="en-US" sz="4400" b="1" u="sng" dirty="0">
                <a:latin typeface="Baskerville Old Face" panose="02020602080505020303" pitchFamily="18" charset="0"/>
              </a:rPr>
              <a:t>Inner Feelings</a:t>
            </a:r>
            <a:r>
              <a:rPr lang="en-US" sz="4400" b="1" dirty="0">
                <a:latin typeface="Baskerville Old Face" panose="02020602080505020303" pitchFamily="18" charset="0"/>
              </a:rPr>
              <a:t>:</a:t>
            </a:r>
            <a:r>
              <a:rPr lang="en-US" sz="4400" dirty="0">
                <a:latin typeface="Baskerville Old Face" panose="02020602080505020303" pitchFamily="18" charset="0"/>
              </a:rPr>
              <a:t> Insecurity, Fear, Confusion </a:t>
            </a:r>
            <a:br>
              <a:rPr lang="en-US" sz="4400" dirty="0">
                <a:latin typeface="Baskerville Old Face" panose="02020602080505020303" pitchFamily="18" charset="0"/>
              </a:rPr>
            </a:br>
            <a:endParaRPr lang="en-US" sz="4400" dirty="0">
              <a:latin typeface="Baskerville Old Face" panose="02020602080505020303" pitchFamily="18" charset="0"/>
            </a:endParaRPr>
          </a:p>
          <a:p>
            <a:r>
              <a:rPr lang="en-US" sz="4400" b="1" u="sng" dirty="0">
                <a:latin typeface="Baskerville Old Face" panose="02020602080505020303" pitchFamily="18" charset="0"/>
              </a:rPr>
              <a:t>Characteristics:</a:t>
            </a:r>
            <a:r>
              <a:rPr lang="en-US" sz="4400" u="sng" dirty="0">
                <a:latin typeface="Baskerville Old Face" panose="02020602080505020303" pitchFamily="18" charset="0"/>
              </a:rPr>
              <a:t> </a:t>
            </a:r>
            <a:r>
              <a:rPr lang="en-US" sz="4400" dirty="0">
                <a:latin typeface="Baskerville Old Face" panose="02020602080505020303" pitchFamily="18" charset="0"/>
              </a:rPr>
              <a:t>School Or Company Clown, Social Cut-Up, Short Attention Span. </a:t>
            </a:r>
            <a:br>
              <a:rPr lang="en-US" sz="3600" dirty="0">
                <a:latin typeface="Baskerville Old Face" panose="02020602080505020303" pitchFamily="18" charset="0"/>
              </a:rPr>
            </a:br>
            <a:br>
              <a:rPr lang="en-US" sz="3600" dirty="0">
                <a:latin typeface="Baskerville Old Face" panose="02020602080505020303" pitchFamily="18" charset="0"/>
              </a:rPr>
            </a:br>
            <a:endParaRPr lang="en-US" sz="3600" b="1" u="sng" dirty="0">
              <a:latin typeface="Baskerville Old Face" panose="02020602080505020303" pitchFamily="18" charset="0"/>
            </a:endParaRPr>
          </a:p>
        </p:txBody>
      </p:sp>
      <p:pic>
        <p:nvPicPr>
          <p:cNvPr id="5" name="Picture 4" descr="A picture containing drawing&#10;&#10;Description automatically generated">
            <a:extLst>
              <a:ext uri="{FF2B5EF4-FFF2-40B4-BE49-F238E27FC236}">
                <a16:creationId xmlns:a16="http://schemas.microsoft.com/office/drawing/2014/main" id="{A913853F-C76C-4AE3-95C1-A9A1EF91F5FB}"/>
              </a:ext>
            </a:extLst>
          </p:cNvPr>
          <p:cNvPicPr>
            <a:picLocks noChangeAspect="1"/>
          </p:cNvPicPr>
          <p:nvPr/>
        </p:nvPicPr>
        <p:blipFill>
          <a:blip r:embed="rId2"/>
          <a:stretch>
            <a:fillRect/>
          </a:stretch>
        </p:blipFill>
        <p:spPr>
          <a:xfrm>
            <a:off x="10481721" y="158496"/>
            <a:ext cx="1478632" cy="1170940"/>
          </a:xfrm>
          <a:prstGeom prst="rect">
            <a:avLst/>
          </a:prstGeom>
        </p:spPr>
      </p:pic>
    </p:spTree>
    <p:extLst>
      <p:ext uri="{BB962C8B-B14F-4D97-AF65-F5344CB8AC3E}">
        <p14:creationId xmlns:p14="http://schemas.microsoft.com/office/powerpoint/2010/main" val="4082747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CD6C4-A351-4C75-A2A7-CD482AC3A1A4}"/>
              </a:ext>
            </a:extLst>
          </p:cNvPr>
          <p:cNvSpPr txBox="1"/>
          <p:nvPr/>
        </p:nvSpPr>
        <p:spPr>
          <a:xfrm>
            <a:off x="231647" y="158496"/>
            <a:ext cx="2852929" cy="1107996"/>
          </a:xfrm>
          <a:prstGeom prst="rect">
            <a:avLst/>
          </a:prstGeom>
          <a:noFill/>
        </p:spPr>
        <p:txBody>
          <a:bodyPr wrap="square" rtlCol="0">
            <a:spAutoFit/>
          </a:bodyPr>
          <a:lstStyle/>
          <a:p>
            <a:r>
              <a:rPr lang="en-US" sz="6600" b="1" u="sng" dirty="0">
                <a:latin typeface="Baskerville Old Face" panose="02020602080505020303" pitchFamily="18" charset="0"/>
              </a:rPr>
              <a:t>Mascot</a:t>
            </a:r>
            <a:endParaRPr lang="en-US" sz="6600" b="1" u="sng" dirty="0"/>
          </a:p>
        </p:txBody>
      </p:sp>
      <p:sp>
        <p:nvSpPr>
          <p:cNvPr id="3" name="TextBox 2">
            <a:extLst>
              <a:ext uri="{FF2B5EF4-FFF2-40B4-BE49-F238E27FC236}">
                <a16:creationId xmlns:a16="http://schemas.microsoft.com/office/drawing/2014/main" id="{6BAF0FB6-FDFF-4A39-AC48-70DCA8FEC279}"/>
              </a:ext>
            </a:extLst>
          </p:cNvPr>
          <p:cNvSpPr txBox="1"/>
          <p:nvPr/>
        </p:nvSpPr>
        <p:spPr>
          <a:xfrm>
            <a:off x="109729" y="1266492"/>
            <a:ext cx="11850624" cy="5262979"/>
          </a:xfrm>
          <a:prstGeom prst="rect">
            <a:avLst/>
          </a:prstGeom>
          <a:noFill/>
        </p:spPr>
        <p:txBody>
          <a:bodyPr wrap="square" rtlCol="0">
            <a:spAutoFit/>
          </a:bodyPr>
          <a:lstStyle/>
          <a:p>
            <a:r>
              <a:rPr lang="en-US" sz="4800" b="1" u="sng" dirty="0">
                <a:latin typeface="Baskerville Old Face" panose="02020602080505020303" pitchFamily="18" charset="0"/>
              </a:rPr>
              <a:t>Without Help:</a:t>
            </a:r>
            <a:r>
              <a:rPr lang="en-US" sz="4800" u="sng" dirty="0">
                <a:latin typeface="Baskerville Old Face" panose="02020602080505020303" pitchFamily="18" charset="0"/>
              </a:rPr>
              <a:t> </a:t>
            </a:r>
            <a:r>
              <a:rPr lang="en-US" sz="4800" dirty="0">
                <a:latin typeface="Baskerville Old Face" panose="02020602080505020303" pitchFamily="18" charset="0"/>
              </a:rPr>
              <a:t>Hyperactive, Compulsive Clown, Insecure, Marry Hero For Care. </a:t>
            </a:r>
            <a:br>
              <a:rPr lang="en-US" sz="4800" dirty="0">
                <a:latin typeface="Baskerville Old Face" panose="02020602080505020303" pitchFamily="18" charset="0"/>
              </a:rPr>
            </a:br>
            <a:endParaRPr lang="en-US" sz="4800" dirty="0">
              <a:latin typeface="Baskerville Old Face" panose="02020602080505020303" pitchFamily="18" charset="0"/>
            </a:endParaRPr>
          </a:p>
          <a:p>
            <a:r>
              <a:rPr lang="en-US" sz="4800" b="1" u="sng" dirty="0">
                <a:latin typeface="Baskerville Old Face" panose="02020602080505020303" pitchFamily="18" charset="0"/>
              </a:rPr>
              <a:t>With Help:</a:t>
            </a:r>
            <a:r>
              <a:rPr lang="en-US" sz="4800" u="sng" dirty="0">
                <a:latin typeface="Baskerville Old Face" panose="02020602080505020303" pitchFamily="18" charset="0"/>
              </a:rPr>
              <a:t> </a:t>
            </a:r>
            <a:r>
              <a:rPr lang="en-US" sz="4800" dirty="0">
                <a:latin typeface="Baskerville Old Face" panose="02020602080505020303" pitchFamily="18" charset="0"/>
              </a:rPr>
              <a:t>Takes Care Of Self, Good Sense Of Humor, Fun, Confident, Secure.</a:t>
            </a:r>
          </a:p>
          <a:p>
            <a:endParaRPr lang="en-US" sz="4800" b="1" u="sng" dirty="0">
              <a:latin typeface="Baskerville Old Face" panose="02020602080505020303" pitchFamily="18" charset="0"/>
            </a:endParaRPr>
          </a:p>
          <a:p>
            <a:r>
              <a:rPr lang="en-US" sz="4800" b="1" dirty="0">
                <a:latin typeface="Baskerville Old Face" panose="02020602080505020303" pitchFamily="18" charset="0"/>
              </a:rPr>
              <a:t>       *Tends to be the baby of the family*</a:t>
            </a:r>
          </a:p>
        </p:txBody>
      </p:sp>
      <p:pic>
        <p:nvPicPr>
          <p:cNvPr id="5" name="Picture 4" descr="A picture containing drawing&#10;&#10;Description automatically generated">
            <a:extLst>
              <a:ext uri="{FF2B5EF4-FFF2-40B4-BE49-F238E27FC236}">
                <a16:creationId xmlns:a16="http://schemas.microsoft.com/office/drawing/2014/main" id="{3D1C83B0-14C9-4E51-B490-6967C9B417FD}"/>
              </a:ext>
            </a:extLst>
          </p:cNvPr>
          <p:cNvPicPr>
            <a:picLocks noChangeAspect="1"/>
          </p:cNvPicPr>
          <p:nvPr/>
        </p:nvPicPr>
        <p:blipFill>
          <a:blip r:embed="rId2"/>
          <a:stretch>
            <a:fillRect/>
          </a:stretch>
        </p:blipFill>
        <p:spPr>
          <a:xfrm>
            <a:off x="10481721" y="158496"/>
            <a:ext cx="1478632" cy="1170940"/>
          </a:xfrm>
          <a:prstGeom prst="rect">
            <a:avLst/>
          </a:prstGeom>
        </p:spPr>
      </p:pic>
    </p:spTree>
    <p:extLst>
      <p:ext uri="{BB962C8B-B14F-4D97-AF65-F5344CB8AC3E}">
        <p14:creationId xmlns:p14="http://schemas.microsoft.com/office/powerpoint/2010/main" val="337142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D848-78CB-4EA8-910B-2A72D922A743}"/>
              </a:ext>
            </a:extLst>
          </p:cNvPr>
          <p:cNvSpPr>
            <a:spLocks noGrp="1"/>
          </p:cNvSpPr>
          <p:nvPr>
            <p:ph type="ctrTitle"/>
          </p:nvPr>
        </p:nvSpPr>
        <p:spPr>
          <a:xfrm>
            <a:off x="400050" y="557245"/>
            <a:ext cx="11391900" cy="3352800"/>
          </a:xfrm>
        </p:spPr>
        <p:txBody>
          <a:bodyPr>
            <a:noAutofit/>
          </a:bodyPr>
          <a:lstStyle/>
          <a:p>
            <a:r>
              <a:rPr lang="en-US" sz="7200" b="1" u="sng" dirty="0">
                <a:solidFill>
                  <a:schemeClr val="tx1"/>
                </a:solidFill>
                <a:latin typeface="Baskerville Old Face" panose="02020602080505020303" pitchFamily="18" charset="0"/>
              </a:rPr>
              <a:t>Family Dynamics</a:t>
            </a:r>
            <a:r>
              <a:rPr lang="en-US" sz="7200" dirty="0">
                <a:solidFill>
                  <a:schemeClr val="tx1"/>
                </a:solidFill>
                <a:latin typeface="Baskerville Old Face" panose="02020602080505020303" pitchFamily="18" charset="0"/>
              </a:rPr>
              <a:t> </a:t>
            </a:r>
            <a:br>
              <a:rPr lang="en-US" sz="7200" dirty="0">
                <a:solidFill>
                  <a:schemeClr val="tx1"/>
                </a:solidFill>
                <a:latin typeface="Baskerville Old Face" panose="02020602080505020303" pitchFamily="18" charset="0"/>
              </a:rPr>
            </a:br>
            <a:r>
              <a:rPr lang="en-US" sz="6600" dirty="0">
                <a:solidFill>
                  <a:schemeClr val="tx1"/>
                </a:solidFill>
                <a:latin typeface="Baskerville Old Face" panose="02020602080505020303" pitchFamily="18" charset="0"/>
              </a:rPr>
              <a:t> the snowball effect of substance abuse</a:t>
            </a:r>
          </a:p>
        </p:txBody>
      </p:sp>
      <p:pic>
        <p:nvPicPr>
          <p:cNvPr id="5" name="Picture 4" descr="A picture containing text&#10;&#10;Description automatically generated">
            <a:extLst>
              <a:ext uri="{FF2B5EF4-FFF2-40B4-BE49-F238E27FC236}">
                <a16:creationId xmlns:a16="http://schemas.microsoft.com/office/drawing/2014/main" id="{60CA4BEE-9852-4614-8176-CF8FD514436E}"/>
              </a:ext>
            </a:extLst>
          </p:cNvPr>
          <p:cNvPicPr>
            <a:picLocks noChangeAspect="1"/>
          </p:cNvPicPr>
          <p:nvPr/>
        </p:nvPicPr>
        <p:blipFill>
          <a:blip r:embed="rId2"/>
          <a:stretch>
            <a:fillRect/>
          </a:stretch>
        </p:blipFill>
        <p:spPr>
          <a:xfrm>
            <a:off x="10648434" y="0"/>
            <a:ext cx="1543566" cy="151648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AFD34DAF-26B5-4D54-9248-73B01476EB5B}"/>
              </a:ext>
            </a:extLst>
          </p:cNvPr>
          <p:cNvPicPr>
            <a:picLocks noChangeAspect="1"/>
          </p:cNvPicPr>
          <p:nvPr/>
        </p:nvPicPr>
        <p:blipFill>
          <a:blip r:embed="rId3"/>
          <a:stretch>
            <a:fillRect/>
          </a:stretch>
        </p:blipFill>
        <p:spPr>
          <a:xfrm>
            <a:off x="1429266" y="4060044"/>
            <a:ext cx="1995259" cy="158006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CA3886E7-A68E-44C6-BE9A-B7A5686D9FAF}"/>
              </a:ext>
            </a:extLst>
          </p:cNvPr>
          <p:cNvPicPr>
            <a:picLocks noChangeAspect="1"/>
          </p:cNvPicPr>
          <p:nvPr/>
        </p:nvPicPr>
        <p:blipFill>
          <a:blip r:embed="rId4"/>
          <a:stretch>
            <a:fillRect/>
          </a:stretch>
        </p:blipFill>
        <p:spPr>
          <a:xfrm>
            <a:off x="28961" y="0"/>
            <a:ext cx="1514977" cy="1335158"/>
          </a:xfrm>
          <a:prstGeom prst="rect">
            <a:avLst/>
          </a:prstGeom>
        </p:spPr>
      </p:pic>
      <p:pic>
        <p:nvPicPr>
          <p:cNvPr id="19" name="Picture 18" descr="A close up of a logo&#10;&#10;Description automatically generated">
            <a:extLst>
              <a:ext uri="{FF2B5EF4-FFF2-40B4-BE49-F238E27FC236}">
                <a16:creationId xmlns:a16="http://schemas.microsoft.com/office/drawing/2014/main" id="{62390C96-A8C2-42BD-892F-C866623AB146}"/>
              </a:ext>
            </a:extLst>
          </p:cNvPr>
          <p:cNvPicPr>
            <a:picLocks noChangeAspect="1"/>
          </p:cNvPicPr>
          <p:nvPr/>
        </p:nvPicPr>
        <p:blipFill>
          <a:blip r:embed="rId5"/>
          <a:stretch>
            <a:fillRect/>
          </a:stretch>
        </p:blipFill>
        <p:spPr>
          <a:xfrm>
            <a:off x="10086118" y="5653611"/>
            <a:ext cx="1981414" cy="1204389"/>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F35A0237-1096-4E17-B9E0-36F1CAA0227D}"/>
              </a:ext>
            </a:extLst>
          </p:cNvPr>
          <p:cNvPicPr>
            <a:picLocks noChangeAspect="1"/>
          </p:cNvPicPr>
          <p:nvPr/>
        </p:nvPicPr>
        <p:blipFill>
          <a:blip r:embed="rId6"/>
          <a:stretch>
            <a:fillRect/>
          </a:stretch>
        </p:blipFill>
        <p:spPr>
          <a:xfrm>
            <a:off x="8790206" y="4432723"/>
            <a:ext cx="1858228" cy="1408341"/>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A6530E26-03E2-4C71-BE95-433DB6ABB0E3}"/>
              </a:ext>
            </a:extLst>
          </p:cNvPr>
          <p:cNvPicPr>
            <a:picLocks noChangeAspect="1"/>
          </p:cNvPicPr>
          <p:nvPr/>
        </p:nvPicPr>
        <p:blipFill>
          <a:blip r:embed="rId7"/>
          <a:stretch>
            <a:fillRect/>
          </a:stretch>
        </p:blipFill>
        <p:spPr>
          <a:xfrm>
            <a:off x="218179" y="5105400"/>
            <a:ext cx="2336484" cy="1604064"/>
          </a:xfrm>
          <a:prstGeom prst="rect">
            <a:avLst/>
          </a:prstGeom>
        </p:spPr>
      </p:pic>
    </p:spTree>
    <p:extLst>
      <p:ext uri="{BB962C8B-B14F-4D97-AF65-F5344CB8AC3E}">
        <p14:creationId xmlns:p14="http://schemas.microsoft.com/office/powerpoint/2010/main" val="293633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AABC45D4-4BA4-4E3D-94C7-EF3C9975B1E4}"/>
              </a:ext>
            </a:extLst>
          </p:cNvPr>
          <p:cNvPicPr>
            <a:picLocks noChangeAspect="1"/>
          </p:cNvPicPr>
          <p:nvPr/>
        </p:nvPicPr>
        <p:blipFill>
          <a:blip r:embed="rId2"/>
          <a:stretch>
            <a:fillRect/>
          </a:stretch>
        </p:blipFill>
        <p:spPr>
          <a:xfrm>
            <a:off x="508000" y="40907"/>
            <a:ext cx="10837334" cy="6817093"/>
          </a:xfrm>
          <a:prstGeom prst="rect">
            <a:avLst/>
          </a:prstGeom>
        </p:spPr>
      </p:pic>
    </p:spTree>
    <p:extLst>
      <p:ext uri="{BB962C8B-B14F-4D97-AF65-F5344CB8AC3E}">
        <p14:creationId xmlns:p14="http://schemas.microsoft.com/office/powerpoint/2010/main" val="2018582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CD6C4-A351-4C75-A2A7-CD482AC3A1A4}"/>
              </a:ext>
            </a:extLst>
          </p:cNvPr>
          <p:cNvSpPr txBox="1"/>
          <p:nvPr/>
        </p:nvSpPr>
        <p:spPr>
          <a:xfrm>
            <a:off x="146303" y="134112"/>
            <a:ext cx="3913633" cy="1015663"/>
          </a:xfrm>
          <a:prstGeom prst="rect">
            <a:avLst/>
          </a:prstGeom>
          <a:noFill/>
        </p:spPr>
        <p:txBody>
          <a:bodyPr wrap="square" rtlCol="0">
            <a:spAutoFit/>
          </a:bodyPr>
          <a:lstStyle/>
          <a:p>
            <a:r>
              <a:rPr lang="en-US" sz="6000" b="1" u="sng" dirty="0">
                <a:latin typeface="Baskerville Old Face" panose="02020602080505020303" pitchFamily="18" charset="0"/>
              </a:rPr>
              <a:t>Scapegoat</a:t>
            </a:r>
            <a:endParaRPr lang="en-US" sz="6000" b="1" u="sng" dirty="0"/>
          </a:p>
        </p:txBody>
      </p:sp>
      <p:sp>
        <p:nvSpPr>
          <p:cNvPr id="2" name="Rectangle 1">
            <a:extLst>
              <a:ext uri="{FF2B5EF4-FFF2-40B4-BE49-F238E27FC236}">
                <a16:creationId xmlns:a16="http://schemas.microsoft.com/office/drawing/2014/main" id="{54276F76-E253-4B6B-9D9F-29DC33869BBC}"/>
              </a:ext>
            </a:extLst>
          </p:cNvPr>
          <p:cNvSpPr/>
          <p:nvPr/>
        </p:nvSpPr>
        <p:spPr>
          <a:xfrm>
            <a:off x="377951" y="1149775"/>
            <a:ext cx="11436097" cy="6247864"/>
          </a:xfrm>
          <a:prstGeom prst="rect">
            <a:avLst/>
          </a:prstGeom>
        </p:spPr>
        <p:txBody>
          <a:bodyPr wrap="square">
            <a:spAutoFit/>
          </a:bodyPr>
          <a:lstStyle/>
          <a:p>
            <a:r>
              <a:rPr lang="en-US" sz="5400" dirty="0">
                <a:latin typeface="Baskerville Old Face" panose="02020602080505020303" pitchFamily="18" charset="0"/>
                <a:ea typeface="Times New Roman" panose="02020603050405020304" pitchFamily="18" charset="0"/>
              </a:rPr>
              <a:t>Anything To Attract Attention, Clowning Behavior, Immature, Fragile </a:t>
            </a:r>
            <a:br>
              <a:rPr lang="en-US" sz="5400" dirty="0">
                <a:latin typeface="Baskerville Old Face" panose="02020602080505020303" pitchFamily="18" charset="0"/>
                <a:ea typeface="Times New Roman" panose="02020603050405020304" pitchFamily="18" charset="0"/>
              </a:rPr>
            </a:br>
            <a:r>
              <a:rPr lang="en-US" sz="5400" dirty="0">
                <a:latin typeface="Baskerville Old Face" panose="02020602080505020303" pitchFamily="18" charset="0"/>
                <a:ea typeface="Times New Roman" panose="02020603050405020304" pitchFamily="18" charset="0"/>
              </a:rPr>
              <a:t>Provides Comic Relief, Fun &amp; Humor</a:t>
            </a:r>
            <a:br>
              <a:rPr lang="en-US" sz="5400" b="1" dirty="0">
                <a:latin typeface="Baskerville Old Face" panose="02020602080505020303" pitchFamily="18" charset="0"/>
                <a:ea typeface="Times New Roman" panose="02020603050405020304" pitchFamily="18" charset="0"/>
              </a:rPr>
            </a:br>
            <a:endParaRPr lang="en-US" sz="5400" b="1" dirty="0">
              <a:latin typeface="Baskerville Old Face" panose="02020602080505020303" pitchFamily="18" charset="0"/>
              <a:ea typeface="Times New Roman" panose="02020603050405020304" pitchFamily="18" charset="0"/>
            </a:endParaRPr>
          </a:p>
          <a:p>
            <a:r>
              <a:rPr lang="en-US" sz="4800" b="1" u="sng" dirty="0">
                <a:latin typeface="Baskerville Old Face" panose="02020602080505020303" pitchFamily="18" charset="0"/>
                <a:ea typeface="Times New Roman" panose="02020603050405020304" pitchFamily="18" charset="0"/>
              </a:rPr>
              <a:t>Inner Feelings:</a:t>
            </a:r>
            <a:r>
              <a:rPr lang="en-US" sz="4800" u="sng" dirty="0">
                <a:latin typeface="Baskerville Old Face" panose="02020602080505020303" pitchFamily="18" charset="0"/>
                <a:ea typeface="Times New Roman" panose="02020603050405020304" pitchFamily="18" charset="0"/>
              </a:rPr>
              <a:t> </a:t>
            </a:r>
            <a:r>
              <a:rPr lang="en-US" sz="4800" dirty="0">
                <a:latin typeface="Baskerville Old Face" panose="02020602080505020303" pitchFamily="18" charset="0"/>
                <a:ea typeface="Times New Roman" panose="02020603050405020304" pitchFamily="18" charset="0"/>
              </a:rPr>
              <a:t>Insecurity, Fear, Confusion </a:t>
            </a:r>
            <a:br>
              <a:rPr lang="en-US" sz="4800" dirty="0">
                <a:latin typeface="Baskerville Old Face" panose="02020602080505020303" pitchFamily="18" charset="0"/>
                <a:ea typeface="Times New Roman" panose="02020603050405020304" pitchFamily="18" charset="0"/>
              </a:rPr>
            </a:br>
            <a:r>
              <a:rPr lang="en-US" sz="4800" b="1" u="sng" dirty="0">
                <a:latin typeface="Baskerville Old Face" panose="02020602080505020303" pitchFamily="18" charset="0"/>
                <a:ea typeface="Times New Roman" panose="02020603050405020304" pitchFamily="18" charset="0"/>
              </a:rPr>
              <a:t>Characteristics:</a:t>
            </a:r>
            <a:r>
              <a:rPr lang="en-US" sz="4800" u="sng" dirty="0">
                <a:latin typeface="Baskerville Old Face" panose="02020602080505020303" pitchFamily="18" charset="0"/>
                <a:ea typeface="Times New Roman" panose="02020603050405020304" pitchFamily="18" charset="0"/>
              </a:rPr>
              <a:t> </a:t>
            </a:r>
            <a:r>
              <a:rPr lang="en-US" sz="4800" dirty="0">
                <a:latin typeface="Baskerville Old Face" panose="02020602080505020303" pitchFamily="18" charset="0"/>
                <a:ea typeface="Times New Roman" panose="02020603050405020304" pitchFamily="18" charset="0"/>
              </a:rPr>
              <a:t>School Or Company Clown, Social Cut-Up, Short Attention Span. </a:t>
            </a:r>
            <a:br>
              <a:rPr lang="en-US" sz="4000" dirty="0">
                <a:latin typeface="Baskerville Old Face" panose="02020602080505020303" pitchFamily="18" charset="0"/>
                <a:ea typeface="Times New Roman" panose="02020603050405020304" pitchFamily="18" charset="0"/>
              </a:rPr>
            </a:br>
            <a:endParaRPr lang="en-US" sz="4000" dirty="0">
              <a:latin typeface="Baskerville Old Face" panose="02020602080505020303" pitchFamily="18" charset="0"/>
            </a:endParaRPr>
          </a:p>
        </p:txBody>
      </p:sp>
      <p:pic>
        <p:nvPicPr>
          <p:cNvPr id="5" name="Picture 4" descr="A picture containing drawing&#10;&#10;Description automatically generated">
            <a:extLst>
              <a:ext uri="{FF2B5EF4-FFF2-40B4-BE49-F238E27FC236}">
                <a16:creationId xmlns:a16="http://schemas.microsoft.com/office/drawing/2014/main" id="{FFBDF316-B2B0-4736-88E8-4510709FC2CB}"/>
              </a:ext>
            </a:extLst>
          </p:cNvPr>
          <p:cNvPicPr>
            <a:picLocks noChangeAspect="1"/>
          </p:cNvPicPr>
          <p:nvPr/>
        </p:nvPicPr>
        <p:blipFill>
          <a:blip r:embed="rId2"/>
          <a:stretch>
            <a:fillRect/>
          </a:stretch>
        </p:blipFill>
        <p:spPr>
          <a:xfrm>
            <a:off x="10403163" y="134112"/>
            <a:ext cx="1642533" cy="1033216"/>
          </a:xfrm>
          <a:prstGeom prst="rect">
            <a:avLst/>
          </a:prstGeom>
        </p:spPr>
      </p:pic>
    </p:spTree>
    <p:extLst>
      <p:ext uri="{BB962C8B-B14F-4D97-AF65-F5344CB8AC3E}">
        <p14:creationId xmlns:p14="http://schemas.microsoft.com/office/powerpoint/2010/main" val="443341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CD6C4-A351-4C75-A2A7-CD482AC3A1A4}"/>
              </a:ext>
            </a:extLst>
          </p:cNvPr>
          <p:cNvSpPr txBox="1"/>
          <p:nvPr/>
        </p:nvSpPr>
        <p:spPr>
          <a:xfrm>
            <a:off x="146303" y="134112"/>
            <a:ext cx="3913633" cy="1015663"/>
          </a:xfrm>
          <a:prstGeom prst="rect">
            <a:avLst/>
          </a:prstGeom>
          <a:noFill/>
        </p:spPr>
        <p:txBody>
          <a:bodyPr wrap="square" rtlCol="0">
            <a:spAutoFit/>
          </a:bodyPr>
          <a:lstStyle/>
          <a:p>
            <a:r>
              <a:rPr lang="en-US" sz="6000" b="1" u="sng" dirty="0">
                <a:latin typeface="Baskerville Old Face" panose="02020602080505020303" pitchFamily="18" charset="0"/>
              </a:rPr>
              <a:t>Scapegoat</a:t>
            </a:r>
            <a:endParaRPr lang="en-US" sz="6000" b="1" u="sng" dirty="0"/>
          </a:p>
        </p:txBody>
      </p:sp>
      <p:sp>
        <p:nvSpPr>
          <p:cNvPr id="2" name="Rectangle 1">
            <a:extLst>
              <a:ext uri="{FF2B5EF4-FFF2-40B4-BE49-F238E27FC236}">
                <a16:creationId xmlns:a16="http://schemas.microsoft.com/office/drawing/2014/main" id="{54276F76-E253-4B6B-9D9F-29DC33869BBC}"/>
              </a:ext>
            </a:extLst>
          </p:cNvPr>
          <p:cNvSpPr/>
          <p:nvPr/>
        </p:nvSpPr>
        <p:spPr>
          <a:xfrm>
            <a:off x="0" y="1270707"/>
            <a:ext cx="12192000" cy="5355312"/>
          </a:xfrm>
          <a:prstGeom prst="rect">
            <a:avLst/>
          </a:prstGeom>
        </p:spPr>
        <p:txBody>
          <a:bodyPr wrap="square">
            <a:spAutoFit/>
          </a:bodyPr>
          <a:lstStyle/>
          <a:p>
            <a:r>
              <a:rPr lang="en-US" sz="4800" b="1" u="sng" dirty="0">
                <a:latin typeface="Baskerville Old Face" panose="02020602080505020303" pitchFamily="18" charset="0"/>
                <a:ea typeface="Times New Roman" panose="02020603050405020304" pitchFamily="18" charset="0"/>
              </a:rPr>
              <a:t>Characteristics: </a:t>
            </a:r>
            <a:r>
              <a:rPr lang="en-US" sz="4800" b="1" dirty="0">
                <a:latin typeface="Baskerville Old Face" panose="02020602080505020303" pitchFamily="18" charset="0"/>
                <a:ea typeface="Times New Roman" panose="02020603050405020304" pitchFamily="18" charset="0"/>
              </a:rPr>
              <a:t>Family </a:t>
            </a:r>
            <a:r>
              <a:rPr lang="en-US" sz="4800" dirty="0">
                <a:latin typeface="Baskerville Old Face" panose="02020602080505020303" pitchFamily="18" charset="0"/>
                <a:ea typeface="Times New Roman" panose="02020603050405020304" pitchFamily="18" charset="0"/>
              </a:rPr>
              <a:t>Clown, Social Cut-Up, Short Attention Span. </a:t>
            </a:r>
            <a:br>
              <a:rPr lang="en-US" sz="4800" dirty="0">
                <a:latin typeface="Baskerville Old Face" panose="02020602080505020303" pitchFamily="18" charset="0"/>
                <a:ea typeface="Times New Roman" panose="02020603050405020304" pitchFamily="18" charset="0"/>
              </a:rPr>
            </a:br>
            <a:br>
              <a:rPr lang="en-US" sz="4800" dirty="0">
                <a:latin typeface="Baskerville Old Face" panose="02020602080505020303" pitchFamily="18" charset="0"/>
                <a:ea typeface="Times New Roman" panose="02020603050405020304" pitchFamily="18" charset="0"/>
              </a:rPr>
            </a:br>
            <a:r>
              <a:rPr lang="en-US" sz="4800" b="1" u="sng" dirty="0">
                <a:latin typeface="Baskerville Old Face" panose="02020602080505020303" pitchFamily="18" charset="0"/>
                <a:ea typeface="Times New Roman" panose="02020603050405020304" pitchFamily="18" charset="0"/>
              </a:rPr>
              <a:t>Without Help:</a:t>
            </a:r>
            <a:r>
              <a:rPr lang="en-US" sz="4800" dirty="0">
                <a:latin typeface="Baskerville Old Face" panose="02020602080505020303" pitchFamily="18" charset="0"/>
                <a:ea typeface="Times New Roman" panose="02020603050405020304" pitchFamily="18" charset="0"/>
              </a:rPr>
              <a:t> Hyperactive, Compulsive Clown, Insecure, Marry Hero For Care. </a:t>
            </a:r>
            <a:br>
              <a:rPr lang="en-US" sz="4800" dirty="0">
                <a:latin typeface="Baskerville Old Face" panose="02020602080505020303" pitchFamily="18" charset="0"/>
                <a:ea typeface="Times New Roman" panose="02020603050405020304" pitchFamily="18" charset="0"/>
              </a:rPr>
            </a:br>
            <a:r>
              <a:rPr lang="en-US" sz="4800" b="1" u="sng" dirty="0">
                <a:latin typeface="Baskerville Old Face" panose="02020602080505020303" pitchFamily="18" charset="0"/>
                <a:ea typeface="Times New Roman" panose="02020603050405020304" pitchFamily="18" charset="0"/>
              </a:rPr>
              <a:t>With Help</a:t>
            </a:r>
            <a:r>
              <a:rPr lang="en-US" sz="4800" b="1" dirty="0">
                <a:latin typeface="Baskerville Old Face" panose="02020602080505020303" pitchFamily="18" charset="0"/>
                <a:ea typeface="Times New Roman" panose="02020603050405020304" pitchFamily="18" charset="0"/>
              </a:rPr>
              <a:t>:</a:t>
            </a:r>
            <a:r>
              <a:rPr lang="en-US" sz="4800" dirty="0">
                <a:latin typeface="Baskerville Old Face" panose="02020602080505020303" pitchFamily="18" charset="0"/>
                <a:ea typeface="Times New Roman" panose="02020603050405020304" pitchFamily="18" charset="0"/>
              </a:rPr>
              <a:t> Takes Care Of Self, Good Sense Of Humor, Fun, Confident, Secure</a:t>
            </a:r>
            <a:r>
              <a:rPr lang="en-US" sz="5400" dirty="0">
                <a:latin typeface="Baskerville Old Face" panose="02020602080505020303" pitchFamily="18" charset="0"/>
                <a:ea typeface="Times New Roman" panose="02020603050405020304" pitchFamily="18" charset="0"/>
              </a:rPr>
              <a:t>.</a:t>
            </a:r>
            <a:endParaRPr lang="en-US" sz="5400" dirty="0">
              <a:latin typeface="Baskerville Old Face" panose="02020602080505020303" pitchFamily="18" charset="0"/>
            </a:endParaRPr>
          </a:p>
        </p:txBody>
      </p:sp>
      <p:pic>
        <p:nvPicPr>
          <p:cNvPr id="5" name="Picture 4" descr="A picture containing drawing&#10;&#10;Description automatically generated">
            <a:extLst>
              <a:ext uri="{FF2B5EF4-FFF2-40B4-BE49-F238E27FC236}">
                <a16:creationId xmlns:a16="http://schemas.microsoft.com/office/drawing/2014/main" id="{3DAE28A7-0408-4D84-83FA-31F9DBA9BC15}"/>
              </a:ext>
            </a:extLst>
          </p:cNvPr>
          <p:cNvPicPr>
            <a:picLocks noChangeAspect="1"/>
          </p:cNvPicPr>
          <p:nvPr/>
        </p:nvPicPr>
        <p:blipFill>
          <a:blip r:embed="rId2"/>
          <a:stretch>
            <a:fillRect/>
          </a:stretch>
        </p:blipFill>
        <p:spPr>
          <a:xfrm>
            <a:off x="10065174" y="102463"/>
            <a:ext cx="1761067" cy="1107778"/>
          </a:xfrm>
          <a:prstGeom prst="rect">
            <a:avLst/>
          </a:prstGeom>
        </p:spPr>
      </p:pic>
    </p:spTree>
    <p:extLst>
      <p:ext uri="{BB962C8B-B14F-4D97-AF65-F5344CB8AC3E}">
        <p14:creationId xmlns:p14="http://schemas.microsoft.com/office/powerpoint/2010/main" val="4237511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CF70714-D77C-4FBB-A8A7-A98FE292C56C}"/>
              </a:ext>
            </a:extLst>
          </p:cNvPr>
          <p:cNvPicPr>
            <a:picLocks noChangeAspect="1"/>
          </p:cNvPicPr>
          <p:nvPr/>
        </p:nvPicPr>
        <p:blipFill>
          <a:blip r:embed="rId2"/>
          <a:stretch>
            <a:fillRect/>
          </a:stretch>
        </p:blipFill>
        <p:spPr>
          <a:xfrm>
            <a:off x="1219200" y="720090"/>
            <a:ext cx="9753600" cy="5417820"/>
          </a:xfrm>
          <a:prstGeom prst="rect">
            <a:avLst/>
          </a:prstGeom>
        </p:spPr>
      </p:pic>
    </p:spTree>
    <p:extLst>
      <p:ext uri="{BB962C8B-B14F-4D97-AF65-F5344CB8AC3E}">
        <p14:creationId xmlns:p14="http://schemas.microsoft.com/office/powerpoint/2010/main" val="4037016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F750-0307-4D01-92D6-ECD5123AEAA3}"/>
              </a:ext>
            </a:extLst>
          </p:cNvPr>
          <p:cNvSpPr>
            <a:spLocks noGrp="1"/>
          </p:cNvSpPr>
          <p:nvPr>
            <p:ph type="ctrTitle"/>
          </p:nvPr>
        </p:nvSpPr>
        <p:spPr>
          <a:xfrm>
            <a:off x="1757889" y="609600"/>
            <a:ext cx="8676222" cy="5254752"/>
          </a:xfrm>
        </p:spPr>
        <p:txBody>
          <a:bodyPr>
            <a:normAutofit/>
          </a:bodyPr>
          <a:lstStyle/>
          <a:p>
            <a:r>
              <a:rPr lang="en-US" sz="7200" b="1" u="sng" dirty="0">
                <a:latin typeface="Baskerville Old Face" panose="02020602080505020303" pitchFamily="18" charset="0"/>
              </a:rPr>
              <a:t>Family Rules</a:t>
            </a:r>
            <a:br>
              <a:rPr lang="en-US" sz="6600" b="1" u="sng" dirty="0">
                <a:latin typeface="Baskerville Old Face" panose="02020602080505020303" pitchFamily="18" charset="0"/>
              </a:rPr>
            </a:br>
            <a:br>
              <a:rPr lang="en-US" sz="6600" b="1" u="sng" dirty="0">
                <a:latin typeface="Baskerville Old Face" panose="02020602080505020303" pitchFamily="18" charset="0"/>
              </a:rPr>
            </a:br>
            <a:r>
              <a:rPr lang="en-US" sz="6600" b="1" u="sng" dirty="0">
                <a:latin typeface="Baskerville Old Face" panose="02020602080505020303" pitchFamily="18" charset="0"/>
              </a:rPr>
              <a:t>Don’t Talk</a:t>
            </a:r>
            <a:br>
              <a:rPr lang="en-US" sz="6600" b="1" u="sng" dirty="0">
                <a:latin typeface="Baskerville Old Face" panose="02020602080505020303" pitchFamily="18" charset="0"/>
              </a:rPr>
            </a:br>
            <a:r>
              <a:rPr lang="en-US" sz="6600" b="1" u="sng" dirty="0">
                <a:latin typeface="Baskerville Old Face" panose="02020602080505020303" pitchFamily="18" charset="0"/>
              </a:rPr>
              <a:t>Don’t Trust</a:t>
            </a:r>
            <a:br>
              <a:rPr lang="en-US" sz="6600" b="1" u="sng" dirty="0">
                <a:latin typeface="Baskerville Old Face" panose="02020602080505020303" pitchFamily="18" charset="0"/>
              </a:rPr>
            </a:br>
            <a:r>
              <a:rPr lang="en-US" sz="6600" b="1" u="sng" dirty="0">
                <a:latin typeface="Baskerville Old Face" panose="02020602080505020303" pitchFamily="18" charset="0"/>
              </a:rPr>
              <a:t>Don’t Feel</a:t>
            </a:r>
          </a:p>
        </p:txBody>
      </p:sp>
    </p:spTree>
    <p:extLst>
      <p:ext uri="{BB962C8B-B14F-4D97-AF65-F5344CB8AC3E}">
        <p14:creationId xmlns:p14="http://schemas.microsoft.com/office/powerpoint/2010/main" val="1485272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F750-0307-4D01-92D6-ECD5123AEAA3}"/>
              </a:ext>
            </a:extLst>
          </p:cNvPr>
          <p:cNvSpPr>
            <a:spLocks noGrp="1"/>
          </p:cNvSpPr>
          <p:nvPr>
            <p:ph type="ctrTitle"/>
          </p:nvPr>
        </p:nvSpPr>
        <p:spPr>
          <a:xfrm>
            <a:off x="1145218" y="1136341"/>
            <a:ext cx="10031767" cy="4043778"/>
          </a:xfrm>
        </p:spPr>
        <p:txBody>
          <a:bodyPr>
            <a:normAutofit/>
          </a:bodyPr>
          <a:lstStyle/>
          <a:p>
            <a:r>
              <a:rPr lang="en-US" sz="4900" b="1" dirty="0">
                <a:solidFill>
                  <a:schemeClr val="tx1"/>
                </a:solidFill>
                <a:effectLst/>
              </a:rPr>
              <a:t>Don't Talk:</a:t>
            </a:r>
            <a:r>
              <a:rPr lang="en-US" sz="4900" dirty="0">
                <a:solidFill>
                  <a:schemeClr val="tx1"/>
                </a:solidFill>
                <a:effectLst/>
              </a:rPr>
              <a:t> </a:t>
            </a:r>
            <a:br>
              <a:rPr lang="en-US" sz="4900" dirty="0">
                <a:solidFill>
                  <a:schemeClr val="tx1"/>
                </a:solidFill>
                <a:effectLst/>
              </a:rPr>
            </a:br>
            <a:r>
              <a:rPr lang="en-US" sz="4900" dirty="0">
                <a:solidFill>
                  <a:schemeClr val="tx1"/>
                </a:solidFill>
                <a:effectLst/>
              </a:rPr>
              <a:t>Fueled by fear and control </a:t>
            </a:r>
            <a:br>
              <a:rPr lang="en-US" sz="4900" dirty="0">
                <a:solidFill>
                  <a:schemeClr val="tx1"/>
                </a:solidFill>
                <a:effectLst/>
              </a:rPr>
            </a:br>
            <a:r>
              <a:rPr lang="en-US" sz="4900" dirty="0">
                <a:solidFill>
                  <a:schemeClr val="tx1"/>
                </a:solidFill>
                <a:effectLst/>
              </a:rPr>
              <a:t>This rule starts out by rationalizing and making excuses for the addiction. </a:t>
            </a:r>
            <a:endParaRPr lang="en-US" sz="4900" b="1"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652862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F750-0307-4D01-92D6-ECD5123AEAA3}"/>
              </a:ext>
            </a:extLst>
          </p:cNvPr>
          <p:cNvSpPr>
            <a:spLocks noGrp="1"/>
          </p:cNvSpPr>
          <p:nvPr>
            <p:ph type="ctrTitle"/>
          </p:nvPr>
        </p:nvSpPr>
        <p:spPr>
          <a:xfrm>
            <a:off x="952213" y="1003177"/>
            <a:ext cx="10482226" cy="4656338"/>
          </a:xfrm>
        </p:spPr>
        <p:txBody>
          <a:bodyPr>
            <a:normAutofit fontScale="90000"/>
          </a:bodyPr>
          <a:lstStyle/>
          <a:p>
            <a:br>
              <a:rPr lang="en-US" sz="3600" b="1" u="sng" dirty="0">
                <a:latin typeface="Baskerville Old Face" panose="02020602080505020303" pitchFamily="18" charset="0"/>
              </a:rPr>
            </a:br>
            <a:br>
              <a:rPr lang="en-US" sz="3600" b="1" u="sng" dirty="0">
                <a:latin typeface="Baskerville Old Face" panose="02020602080505020303" pitchFamily="18" charset="0"/>
              </a:rPr>
            </a:br>
            <a:br>
              <a:rPr lang="en-US" sz="4900" b="1" u="sng" dirty="0">
                <a:latin typeface="Baskerville Old Face" panose="02020602080505020303" pitchFamily="18" charset="0"/>
              </a:rPr>
            </a:br>
            <a:r>
              <a:rPr lang="en-US" sz="4900" b="1" dirty="0">
                <a:effectLst/>
              </a:rPr>
              <a:t>Don't Talk:</a:t>
            </a:r>
            <a:r>
              <a:rPr lang="en-US" sz="4900" dirty="0">
                <a:effectLst/>
              </a:rPr>
              <a:t> </a:t>
            </a:r>
            <a:br>
              <a:rPr lang="en-US" sz="4900" dirty="0">
                <a:effectLst/>
              </a:rPr>
            </a:br>
            <a:r>
              <a:rPr lang="en-US" sz="4900" dirty="0">
                <a:effectLst/>
              </a:rPr>
              <a:t>rationalization over time makes the addiction normal. In some families there is not even excuse making, but rather there is nothing said about the addiction. </a:t>
            </a:r>
            <a:endParaRPr lang="en-US" sz="4900" b="1" u="sng" dirty="0">
              <a:latin typeface="Baskerville Old Face" panose="02020602080505020303" pitchFamily="18" charset="0"/>
            </a:endParaRPr>
          </a:p>
        </p:txBody>
      </p:sp>
    </p:spTree>
    <p:extLst>
      <p:ext uri="{BB962C8B-B14F-4D97-AF65-F5344CB8AC3E}">
        <p14:creationId xmlns:p14="http://schemas.microsoft.com/office/powerpoint/2010/main" val="1616451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F750-0307-4D01-92D6-ECD5123AEAA3}"/>
              </a:ext>
            </a:extLst>
          </p:cNvPr>
          <p:cNvSpPr>
            <a:spLocks noGrp="1"/>
          </p:cNvSpPr>
          <p:nvPr>
            <p:ph type="ctrTitle"/>
          </p:nvPr>
        </p:nvSpPr>
        <p:spPr>
          <a:xfrm>
            <a:off x="1452801" y="390617"/>
            <a:ext cx="8818663" cy="4624881"/>
          </a:xfrm>
        </p:spPr>
        <p:txBody>
          <a:bodyPr>
            <a:normAutofit fontScale="90000"/>
          </a:bodyPr>
          <a:lstStyle/>
          <a:p>
            <a:br>
              <a:rPr lang="en-US" sz="6600" b="1" u="sng" dirty="0">
                <a:latin typeface="Baskerville Old Face" panose="02020602080505020303" pitchFamily="18" charset="0"/>
              </a:rPr>
            </a:br>
            <a:br>
              <a:rPr lang="en-US" sz="6600" b="1" u="sng" dirty="0">
                <a:latin typeface="Baskerville Old Face" panose="02020602080505020303" pitchFamily="18" charset="0"/>
              </a:rPr>
            </a:br>
            <a:br>
              <a:rPr lang="en-US" sz="6600" b="1" u="sng" dirty="0">
                <a:latin typeface="Baskerville Old Face" panose="02020602080505020303" pitchFamily="18" charset="0"/>
              </a:rPr>
            </a:br>
            <a:br>
              <a:rPr lang="en-US" sz="6600" b="1" u="sng" dirty="0">
                <a:latin typeface="Baskerville Old Face" panose="02020602080505020303" pitchFamily="18" charset="0"/>
              </a:rPr>
            </a:br>
            <a:br>
              <a:rPr lang="en-US" sz="6600" b="1" u="sng" dirty="0">
                <a:latin typeface="Baskerville Old Face" panose="02020602080505020303" pitchFamily="18" charset="0"/>
              </a:rPr>
            </a:br>
            <a:br>
              <a:rPr lang="en-US" sz="6600" b="1" u="sng" dirty="0">
                <a:latin typeface="Baskerville Old Face" panose="02020602080505020303" pitchFamily="18" charset="0"/>
              </a:rPr>
            </a:br>
            <a:br>
              <a:rPr lang="en-US" sz="6600" b="1" u="sng" dirty="0">
                <a:latin typeface="Baskerville Old Face" panose="02020602080505020303" pitchFamily="18" charset="0"/>
              </a:rPr>
            </a:br>
            <a:br>
              <a:rPr lang="en-US" sz="6600" b="1" u="sng" dirty="0">
                <a:latin typeface="Baskerville Old Face" panose="02020602080505020303" pitchFamily="18" charset="0"/>
              </a:rPr>
            </a:br>
            <a:br>
              <a:rPr lang="en-US" sz="6600" b="1" u="sng" dirty="0">
                <a:latin typeface="Baskerville Old Face" panose="02020602080505020303" pitchFamily="18" charset="0"/>
              </a:rPr>
            </a:br>
            <a:r>
              <a:rPr lang="en-US" sz="6600" b="1" u="sng" dirty="0">
                <a:latin typeface="Baskerville Old Face" panose="02020602080505020303" pitchFamily="18" charset="0"/>
              </a:rPr>
              <a:t>Don’t Trust</a:t>
            </a:r>
            <a:br>
              <a:rPr lang="en-US" sz="6600" b="1" u="sng" dirty="0">
                <a:latin typeface="Baskerville Old Face" panose="02020602080505020303" pitchFamily="18" charset="0"/>
              </a:rPr>
            </a:br>
            <a:r>
              <a:rPr lang="en-US" sz="4000" dirty="0" err="1">
                <a:effectLst/>
              </a:rPr>
              <a:t>Trust</a:t>
            </a:r>
            <a:r>
              <a:rPr lang="en-US" sz="4000" dirty="0">
                <a:effectLst/>
              </a:rPr>
              <a:t> is based on confidence, faith, and reliance. Children need security and focused attention to feel like they have support for whatever they are going through. </a:t>
            </a:r>
            <a:endParaRPr lang="en-US" sz="6600" b="1" u="sng" dirty="0">
              <a:latin typeface="Baskerville Old Face" panose="02020602080505020303" pitchFamily="18" charset="0"/>
            </a:endParaRPr>
          </a:p>
        </p:txBody>
      </p:sp>
    </p:spTree>
    <p:extLst>
      <p:ext uri="{BB962C8B-B14F-4D97-AF65-F5344CB8AC3E}">
        <p14:creationId xmlns:p14="http://schemas.microsoft.com/office/powerpoint/2010/main" val="4098413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F750-0307-4D01-92D6-ECD5123AEAA3}"/>
              </a:ext>
            </a:extLst>
          </p:cNvPr>
          <p:cNvSpPr>
            <a:spLocks noGrp="1"/>
          </p:cNvSpPr>
          <p:nvPr>
            <p:ph type="ctrTitle"/>
          </p:nvPr>
        </p:nvSpPr>
        <p:spPr>
          <a:xfrm>
            <a:off x="1985461" y="1225119"/>
            <a:ext cx="8809785" cy="4781868"/>
          </a:xfrm>
        </p:spPr>
        <p:txBody>
          <a:bodyPr>
            <a:normAutofit fontScale="90000"/>
          </a:bodyPr>
          <a:lstStyle/>
          <a:p>
            <a:br>
              <a:rPr lang="en-US" sz="6600" b="1" u="sng" dirty="0">
                <a:latin typeface="Baskerville Old Face" panose="02020602080505020303" pitchFamily="18" charset="0"/>
              </a:rPr>
            </a:br>
            <a:br>
              <a:rPr lang="en-US" sz="6600" b="1" u="sng" dirty="0">
                <a:latin typeface="Baskerville Old Face" panose="02020602080505020303" pitchFamily="18" charset="0"/>
              </a:rPr>
            </a:br>
            <a:br>
              <a:rPr lang="en-US" sz="6600" b="1" u="sng" dirty="0">
                <a:latin typeface="Baskerville Old Face" panose="02020602080505020303" pitchFamily="18" charset="0"/>
              </a:rPr>
            </a:br>
            <a:br>
              <a:rPr lang="en-US" sz="6600" b="1" u="sng" dirty="0">
                <a:latin typeface="Baskerville Old Face" panose="02020602080505020303" pitchFamily="18" charset="0"/>
              </a:rPr>
            </a:br>
            <a:br>
              <a:rPr lang="en-US" sz="6600" b="1" u="sng" dirty="0">
                <a:latin typeface="Baskerville Old Face" panose="02020602080505020303" pitchFamily="18" charset="0"/>
              </a:rPr>
            </a:br>
            <a:br>
              <a:rPr lang="en-US" sz="6600" b="1" u="sng" dirty="0">
                <a:latin typeface="Baskerville Old Face" panose="02020602080505020303" pitchFamily="18" charset="0"/>
              </a:rPr>
            </a:br>
            <a:br>
              <a:rPr lang="en-US" sz="6600" b="1" u="sng" dirty="0">
                <a:latin typeface="Baskerville Old Face" panose="02020602080505020303" pitchFamily="18" charset="0"/>
              </a:rPr>
            </a:br>
            <a:br>
              <a:rPr lang="en-US" sz="6600" b="1" u="sng" dirty="0">
                <a:latin typeface="Baskerville Old Face" panose="02020602080505020303" pitchFamily="18" charset="0"/>
              </a:rPr>
            </a:br>
            <a:br>
              <a:rPr lang="en-US" sz="6600" b="1" u="sng" dirty="0">
                <a:latin typeface="Baskerville Old Face" panose="02020602080505020303" pitchFamily="18" charset="0"/>
              </a:rPr>
            </a:br>
            <a:r>
              <a:rPr lang="en-US" sz="6600" b="1" u="sng" dirty="0">
                <a:latin typeface="Baskerville Old Face" panose="02020602080505020303" pitchFamily="18" charset="0"/>
              </a:rPr>
              <a:t>Don’t Trust</a:t>
            </a:r>
            <a:br>
              <a:rPr lang="en-US" sz="6600" b="1" u="sng" dirty="0">
                <a:latin typeface="Baskerville Old Face" panose="02020602080505020303" pitchFamily="18" charset="0"/>
              </a:rPr>
            </a:br>
            <a:br>
              <a:rPr lang="en-US" sz="4000" dirty="0">
                <a:effectLst/>
              </a:rPr>
            </a:br>
            <a:r>
              <a:rPr lang="en-US" sz="4000" dirty="0">
                <a:effectLst/>
              </a:rPr>
              <a:t>These components are often missing in a home where there is a chemical addiction.</a:t>
            </a:r>
            <a:br>
              <a:rPr lang="en-US" sz="4000" dirty="0">
                <a:effectLst/>
              </a:rPr>
            </a:br>
            <a:br>
              <a:rPr lang="en-US" sz="4000" dirty="0">
                <a:effectLst/>
              </a:rPr>
            </a:br>
            <a:r>
              <a:rPr lang="en-US" sz="4000" dirty="0">
                <a:effectLst/>
              </a:rPr>
              <a:t>Children become confused from their parents’ mixed messages due to the addiction.</a:t>
            </a:r>
            <a:endParaRPr lang="en-US" sz="6600" b="1" u="sng" dirty="0">
              <a:latin typeface="Baskerville Old Face" panose="02020602080505020303" pitchFamily="18" charset="0"/>
            </a:endParaRPr>
          </a:p>
        </p:txBody>
      </p:sp>
    </p:spTree>
    <p:extLst>
      <p:ext uri="{BB962C8B-B14F-4D97-AF65-F5344CB8AC3E}">
        <p14:creationId xmlns:p14="http://schemas.microsoft.com/office/powerpoint/2010/main" val="399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D0A927-8B80-470D-BAE6-BB94263F1B6C}"/>
              </a:ext>
            </a:extLst>
          </p:cNvPr>
          <p:cNvSpPr/>
          <p:nvPr/>
        </p:nvSpPr>
        <p:spPr>
          <a:xfrm>
            <a:off x="1548976" y="1689041"/>
            <a:ext cx="9326170" cy="4247317"/>
          </a:xfrm>
          <a:prstGeom prst="rect">
            <a:avLst/>
          </a:prstGeom>
        </p:spPr>
        <p:txBody>
          <a:bodyPr wrap="square">
            <a:spAutoFit/>
          </a:bodyPr>
          <a:lstStyle/>
          <a:p>
            <a:r>
              <a:rPr lang="en-US" sz="5400" b="1" dirty="0">
                <a:latin typeface="Baskerville Old Face" panose="02020602080505020303" pitchFamily="18" charset="0"/>
              </a:rPr>
              <a:t>Don't Feel:</a:t>
            </a:r>
            <a:r>
              <a:rPr lang="en-US" sz="5400" dirty="0">
                <a:latin typeface="Baskerville Old Face" panose="02020602080505020303" pitchFamily="18" charset="0"/>
              </a:rPr>
              <a:t> </a:t>
            </a:r>
            <a:br>
              <a:rPr lang="en-US" sz="5400" dirty="0">
                <a:latin typeface="Baskerville Old Face" panose="02020602080505020303" pitchFamily="18" charset="0"/>
              </a:rPr>
            </a:br>
            <a:r>
              <a:rPr lang="en-US" sz="5400" dirty="0">
                <a:latin typeface="Baskerville Old Face" panose="02020602080505020303" pitchFamily="18" charset="0"/>
              </a:rPr>
              <a:t>The "don't talk" and "don't trust" rules contribute directly to a child’s inability to share or express their feelings. </a:t>
            </a:r>
          </a:p>
        </p:txBody>
      </p:sp>
    </p:spTree>
    <p:extLst>
      <p:ext uri="{BB962C8B-B14F-4D97-AF65-F5344CB8AC3E}">
        <p14:creationId xmlns:p14="http://schemas.microsoft.com/office/powerpoint/2010/main" val="245171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EC4EAC59-751C-44B2-A13E-AD9D94920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772203"/>
          </a:xfrm>
          <a:prstGeom prst="rect">
            <a:avLst/>
          </a:prstGeom>
        </p:spPr>
      </p:pic>
    </p:spTree>
    <p:extLst>
      <p:ext uri="{BB962C8B-B14F-4D97-AF65-F5344CB8AC3E}">
        <p14:creationId xmlns:p14="http://schemas.microsoft.com/office/powerpoint/2010/main" val="3038298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D0A927-8B80-470D-BAE6-BB94263F1B6C}"/>
              </a:ext>
            </a:extLst>
          </p:cNvPr>
          <p:cNvSpPr/>
          <p:nvPr/>
        </p:nvSpPr>
        <p:spPr>
          <a:xfrm>
            <a:off x="1691019" y="641476"/>
            <a:ext cx="9077595" cy="5262979"/>
          </a:xfrm>
          <a:prstGeom prst="rect">
            <a:avLst/>
          </a:prstGeom>
        </p:spPr>
        <p:txBody>
          <a:bodyPr wrap="square">
            <a:spAutoFit/>
          </a:bodyPr>
          <a:lstStyle/>
          <a:p>
            <a:r>
              <a:rPr lang="en-US" sz="4800" b="1" dirty="0">
                <a:latin typeface="Baskerville Old Face" panose="02020602080505020303" pitchFamily="18" charset="0"/>
              </a:rPr>
              <a:t>Don't Feel</a:t>
            </a:r>
            <a:endParaRPr lang="en-US" sz="4800" dirty="0">
              <a:latin typeface="Baskerville Old Face" panose="02020602080505020303" pitchFamily="18" charset="0"/>
            </a:endParaRPr>
          </a:p>
          <a:p>
            <a:r>
              <a:rPr lang="en-US" sz="4800" dirty="0">
                <a:latin typeface="Baskerville Old Face" panose="02020602080505020303" pitchFamily="18" charset="0"/>
              </a:rPr>
              <a:t>Children living with an addicted parent are often in such desperation that they find the only way to cope is by repressing (ignoring, restraining, or hiding) their feelings or just not feeling anything at all.  </a:t>
            </a:r>
          </a:p>
        </p:txBody>
      </p:sp>
    </p:spTree>
    <p:extLst>
      <p:ext uri="{BB962C8B-B14F-4D97-AF65-F5344CB8AC3E}">
        <p14:creationId xmlns:p14="http://schemas.microsoft.com/office/powerpoint/2010/main" val="2775609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5265B86-6B78-4304-AAF2-88ACFFE6FA7F}"/>
              </a:ext>
            </a:extLst>
          </p:cNvPr>
          <p:cNvSpPr>
            <a:spLocks noGrp="1"/>
          </p:cNvSpPr>
          <p:nvPr>
            <p:ph type="subTitle" idx="1"/>
          </p:nvPr>
        </p:nvSpPr>
        <p:spPr>
          <a:xfrm>
            <a:off x="170688" y="237744"/>
            <a:ext cx="11606784" cy="6224016"/>
          </a:xfrm>
        </p:spPr>
        <p:txBody>
          <a:bodyPr>
            <a:noAutofit/>
          </a:bodyPr>
          <a:lstStyle/>
          <a:p>
            <a:r>
              <a:rPr lang="en-US" sz="6600" dirty="0">
                <a:solidFill>
                  <a:schemeClr val="tx1"/>
                </a:solidFill>
                <a:latin typeface="Baskerville Old Face" panose="02020602080505020303" pitchFamily="18" charset="0"/>
              </a:rPr>
              <a:t>But Keep in Mind….</a:t>
            </a:r>
          </a:p>
          <a:p>
            <a:r>
              <a:rPr lang="en-US" sz="6600" dirty="0">
                <a:solidFill>
                  <a:schemeClr val="tx1"/>
                </a:solidFill>
                <a:latin typeface="Baskerville Old Face" panose="02020602080505020303" pitchFamily="18" charset="0"/>
              </a:rPr>
              <a:t> Everyone does the best they can and</a:t>
            </a:r>
          </a:p>
          <a:p>
            <a:r>
              <a:rPr lang="en-US" sz="6600" dirty="0">
                <a:solidFill>
                  <a:schemeClr val="tx1"/>
                </a:solidFill>
                <a:latin typeface="Baskerville Old Face" panose="02020602080505020303" pitchFamily="18" charset="0"/>
              </a:rPr>
              <a:t>Everything works out in the end</a:t>
            </a:r>
          </a:p>
        </p:txBody>
      </p:sp>
    </p:spTree>
    <p:extLst>
      <p:ext uri="{BB962C8B-B14F-4D97-AF65-F5344CB8AC3E}">
        <p14:creationId xmlns:p14="http://schemas.microsoft.com/office/powerpoint/2010/main" val="2427407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5265B86-6B78-4304-AAF2-88ACFFE6FA7F}"/>
              </a:ext>
            </a:extLst>
          </p:cNvPr>
          <p:cNvSpPr>
            <a:spLocks noGrp="1"/>
          </p:cNvSpPr>
          <p:nvPr>
            <p:ph type="subTitle" idx="1"/>
          </p:nvPr>
        </p:nvSpPr>
        <p:spPr>
          <a:xfrm>
            <a:off x="170688" y="237744"/>
            <a:ext cx="11606784" cy="6224016"/>
          </a:xfrm>
        </p:spPr>
        <p:txBody>
          <a:bodyPr>
            <a:noAutofit/>
          </a:bodyPr>
          <a:lstStyle/>
          <a:p>
            <a:r>
              <a:rPr lang="en-US" sz="6600" dirty="0">
                <a:latin typeface="Baskerville Old Face" panose="02020602080505020303" pitchFamily="18" charset="0"/>
              </a:rPr>
              <a:t>Groups that help:</a:t>
            </a:r>
            <a:br>
              <a:rPr lang="en-US" sz="6600" dirty="0">
                <a:latin typeface="Baskerville Old Face" panose="02020602080505020303" pitchFamily="18" charset="0"/>
              </a:rPr>
            </a:br>
            <a:r>
              <a:rPr lang="en-US" sz="6600" dirty="0" err="1">
                <a:latin typeface="Baskerville Old Face" panose="02020602080505020303" pitchFamily="18" charset="0"/>
              </a:rPr>
              <a:t>Alanon</a:t>
            </a:r>
            <a:r>
              <a:rPr lang="en-US" sz="6600" dirty="0">
                <a:latin typeface="Baskerville Old Face" panose="02020602080505020303" pitchFamily="18" charset="0"/>
              </a:rPr>
              <a:t> &amp; </a:t>
            </a:r>
            <a:r>
              <a:rPr lang="en-US" sz="6600" dirty="0" err="1">
                <a:latin typeface="Baskerville Old Face" panose="02020602080505020303" pitchFamily="18" charset="0"/>
              </a:rPr>
              <a:t>Alateen</a:t>
            </a:r>
            <a:endParaRPr lang="en-US" sz="6600" dirty="0">
              <a:latin typeface="Baskerville Old Face" panose="02020602080505020303" pitchFamily="18" charset="0"/>
            </a:endParaRPr>
          </a:p>
          <a:p>
            <a:r>
              <a:rPr lang="en-US" sz="6600" dirty="0">
                <a:latin typeface="Baskerville Old Face" panose="02020602080505020303" pitchFamily="18" charset="0"/>
              </a:rPr>
              <a:t>ACOA Meetings </a:t>
            </a:r>
            <a:br>
              <a:rPr lang="en-US" sz="6600" dirty="0">
                <a:latin typeface="Baskerville Old Face" panose="02020602080505020303" pitchFamily="18" charset="0"/>
              </a:rPr>
            </a:br>
            <a:r>
              <a:rPr lang="en-US" sz="6600" dirty="0">
                <a:latin typeface="Baskerville Old Face" panose="02020602080505020303" pitchFamily="18" charset="0"/>
              </a:rPr>
              <a:t>Adult Children of Alcoholics</a:t>
            </a:r>
          </a:p>
          <a:p>
            <a:r>
              <a:rPr lang="en-US" sz="3200" dirty="0">
                <a:latin typeface="Baskerville Old Face" panose="02020602080505020303" pitchFamily="18" charset="0"/>
              </a:rPr>
              <a:t>(there are endless groups to help, just use the google.)</a:t>
            </a:r>
          </a:p>
        </p:txBody>
      </p:sp>
    </p:spTree>
    <p:extLst>
      <p:ext uri="{BB962C8B-B14F-4D97-AF65-F5344CB8AC3E}">
        <p14:creationId xmlns:p14="http://schemas.microsoft.com/office/powerpoint/2010/main" val="306880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00A3DE-BFF4-4486-8EDC-FAECCD2C3D7F}"/>
              </a:ext>
            </a:extLst>
          </p:cNvPr>
          <p:cNvSpPr>
            <a:spLocks noGrp="1"/>
          </p:cNvSpPr>
          <p:nvPr>
            <p:ph type="subTitle" idx="1"/>
          </p:nvPr>
        </p:nvSpPr>
        <p:spPr>
          <a:xfrm>
            <a:off x="134112" y="381000"/>
            <a:ext cx="12057888" cy="6210300"/>
          </a:xfrm>
        </p:spPr>
        <p:txBody>
          <a:bodyPr>
            <a:noAutofit/>
          </a:bodyPr>
          <a:lstStyle/>
          <a:p>
            <a:r>
              <a:rPr lang="en-US" sz="7200" dirty="0">
                <a:latin typeface="Baskerville Old Face" panose="02020602080505020303" pitchFamily="18" charset="0"/>
              </a:rPr>
              <a:t>Addiction, Alcoholism, Substance Abuse, Mental Illness Effect Those Around Them</a:t>
            </a:r>
            <a:br>
              <a:rPr lang="en-US" sz="7200" dirty="0">
                <a:latin typeface="Baskerville Old Face" panose="02020602080505020303" pitchFamily="18" charset="0"/>
              </a:rPr>
            </a:br>
            <a:r>
              <a:rPr lang="en-US" sz="7200" dirty="0">
                <a:latin typeface="Baskerville Old Face" panose="02020602080505020303" pitchFamily="18" charset="0"/>
              </a:rPr>
              <a:t>Be It Family, Friend, or Foe</a:t>
            </a:r>
            <a:endParaRPr lang="en-US" sz="7200" dirty="0"/>
          </a:p>
        </p:txBody>
      </p:sp>
    </p:spTree>
    <p:extLst>
      <p:ext uri="{BB962C8B-B14F-4D97-AF65-F5344CB8AC3E}">
        <p14:creationId xmlns:p14="http://schemas.microsoft.com/office/powerpoint/2010/main" val="115543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6B935BF-D226-4344-AACD-1325C5558A5D}"/>
              </a:ext>
            </a:extLst>
          </p:cNvPr>
          <p:cNvPicPr>
            <a:picLocks noChangeAspect="1"/>
          </p:cNvPicPr>
          <p:nvPr/>
        </p:nvPicPr>
        <p:blipFill>
          <a:blip r:embed="rId2"/>
          <a:stretch>
            <a:fillRect/>
          </a:stretch>
        </p:blipFill>
        <p:spPr>
          <a:xfrm>
            <a:off x="438912" y="134112"/>
            <a:ext cx="11249960" cy="6522720"/>
          </a:xfrm>
          <a:prstGeom prst="rect">
            <a:avLst/>
          </a:prstGeom>
        </p:spPr>
      </p:pic>
    </p:spTree>
    <p:extLst>
      <p:ext uri="{BB962C8B-B14F-4D97-AF65-F5344CB8AC3E}">
        <p14:creationId xmlns:p14="http://schemas.microsoft.com/office/powerpoint/2010/main" val="246078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hirt&#10;&#10;Description automatically generated">
            <a:extLst>
              <a:ext uri="{FF2B5EF4-FFF2-40B4-BE49-F238E27FC236}">
                <a16:creationId xmlns:a16="http://schemas.microsoft.com/office/drawing/2014/main" id="{06A3356A-302F-4A7D-84DC-DDF89E6A4F22}"/>
              </a:ext>
            </a:extLst>
          </p:cNvPr>
          <p:cNvPicPr>
            <a:picLocks noChangeAspect="1"/>
          </p:cNvPicPr>
          <p:nvPr/>
        </p:nvPicPr>
        <p:blipFill>
          <a:blip r:embed="rId2"/>
          <a:stretch>
            <a:fillRect/>
          </a:stretch>
        </p:blipFill>
        <p:spPr>
          <a:xfrm>
            <a:off x="3877056" y="457787"/>
            <a:ext cx="7705344" cy="5942425"/>
          </a:xfrm>
          <a:prstGeom prst="rect">
            <a:avLst/>
          </a:prstGeom>
        </p:spPr>
      </p:pic>
      <p:sp>
        <p:nvSpPr>
          <p:cNvPr id="5" name="TextBox 4">
            <a:extLst>
              <a:ext uri="{FF2B5EF4-FFF2-40B4-BE49-F238E27FC236}">
                <a16:creationId xmlns:a16="http://schemas.microsoft.com/office/drawing/2014/main" id="{DED9DE26-7C61-41CE-843E-708F04EFF0C1}"/>
              </a:ext>
            </a:extLst>
          </p:cNvPr>
          <p:cNvSpPr txBox="1"/>
          <p:nvPr/>
        </p:nvSpPr>
        <p:spPr>
          <a:xfrm>
            <a:off x="609600" y="1389888"/>
            <a:ext cx="2791968" cy="3046988"/>
          </a:xfrm>
          <a:prstGeom prst="rect">
            <a:avLst/>
          </a:prstGeom>
          <a:noFill/>
        </p:spPr>
        <p:txBody>
          <a:bodyPr wrap="square" rtlCol="0">
            <a:spAutoFit/>
          </a:bodyPr>
          <a:lstStyle/>
          <a:p>
            <a:r>
              <a:rPr lang="en-US" sz="4800" dirty="0">
                <a:latin typeface="Baskerville Old Face" panose="02020602080505020303" pitchFamily="18" charset="0"/>
              </a:rPr>
              <a:t>First there is the Addict or Alcoholic</a:t>
            </a:r>
            <a:endParaRPr lang="en-US" sz="4800" dirty="0"/>
          </a:p>
        </p:txBody>
      </p:sp>
    </p:spTree>
    <p:extLst>
      <p:ext uri="{BB962C8B-B14F-4D97-AF65-F5344CB8AC3E}">
        <p14:creationId xmlns:p14="http://schemas.microsoft.com/office/powerpoint/2010/main" val="172076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685609-04AF-4E2F-92F0-174141BE3C20}"/>
              </a:ext>
            </a:extLst>
          </p:cNvPr>
          <p:cNvSpPr txBox="1"/>
          <p:nvPr/>
        </p:nvSpPr>
        <p:spPr>
          <a:xfrm>
            <a:off x="609600" y="1389888"/>
            <a:ext cx="2791968" cy="3046988"/>
          </a:xfrm>
          <a:prstGeom prst="rect">
            <a:avLst/>
          </a:prstGeom>
          <a:noFill/>
        </p:spPr>
        <p:txBody>
          <a:bodyPr wrap="square" rtlCol="0">
            <a:spAutoFit/>
          </a:bodyPr>
          <a:lstStyle/>
          <a:p>
            <a:r>
              <a:rPr lang="en-US" sz="4800" dirty="0">
                <a:latin typeface="Baskerville Old Face" panose="02020602080505020303" pitchFamily="18" charset="0"/>
              </a:rPr>
              <a:t>Then there is the Enabler</a:t>
            </a:r>
            <a:endParaRPr lang="en-US" sz="4800" dirty="0"/>
          </a:p>
        </p:txBody>
      </p:sp>
      <p:pic>
        <p:nvPicPr>
          <p:cNvPr id="6" name="Picture 5" descr="A picture containing drawing&#10;&#10;Description automatically generated">
            <a:extLst>
              <a:ext uri="{FF2B5EF4-FFF2-40B4-BE49-F238E27FC236}">
                <a16:creationId xmlns:a16="http://schemas.microsoft.com/office/drawing/2014/main" id="{BCBB5AE3-D875-4E50-905F-9BC6419565A6}"/>
              </a:ext>
            </a:extLst>
          </p:cNvPr>
          <p:cNvPicPr>
            <a:picLocks noChangeAspect="1"/>
          </p:cNvPicPr>
          <p:nvPr/>
        </p:nvPicPr>
        <p:blipFill>
          <a:blip r:embed="rId2"/>
          <a:stretch>
            <a:fillRect/>
          </a:stretch>
        </p:blipFill>
        <p:spPr>
          <a:xfrm>
            <a:off x="2874579" y="254000"/>
            <a:ext cx="8843288" cy="6071169"/>
          </a:xfrm>
          <a:prstGeom prst="rect">
            <a:avLst/>
          </a:prstGeom>
        </p:spPr>
      </p:pic>
    </p:spTree>
    <p:extLst>
      <p:ext uri="{BB962C8B-B14F-4D97-AF65-F5344CB8AC3E}">
        <p14:creationId xmlns:p14="http://schemas.microsoft.com/office/powerpoint/2010/main" val="53348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CD6C4-A351-4C75-A2A7-CD482AC3A1A4}"/>
              </a:ext>
            </a:extLst>
          </p:cNvPr>
          <p:cNvSpPr txBox="1"/>
          <p:nvPr/>
        </p:nvSpPr>
        <p:spPr>
          <a:xfrm>
            <a:off x="158496" y="1747111"/>
            <a:ext cx="12033504" cy="5324535"/>
          </a:xfrm>
          <a:prstGeom prst="rect">
            <a:avLst/>
          </a:prstGeom>
          <a:noFill/>
        </p:spPr>
        <p:txBody>
          <a:bodyPr wrap="square" rtlCol="0">
            <a:spAutoFit/>
          </a:bodyPr>
          <a:lstStyle/>
          <a:p>
            <a:r>
              <a:rPr lang="en-US" sz="6000" dirty="0">
                <a:latin typeface="Baskerville Old Face" panose="02020602080505020303" pitchFamily="18" charset="0"/>
              </a:rPr>
              <a:t>Super Responsible, Seriousness, Self-Blaming, Self- Pity, </a:t>
            </a:r>
            <a:br>
              <a:rPr lang="en-US" sz="6000" dirty="0">
                <a:latin typeface="Baskerville Old Face" panose="02020602080505020303" pitchFamily="18" charset="0"/>
              </a:rPr>
            </a:br>
            <a:r>
              <a:rPr lang="en-US" sz="6000" dirty="0">
                <a:latin typeface="Baskerville Old Face" panose="02020602080505020303" pitchFamily="18" charset="0"/>
              </a:rPr>
              <a:t>Provides Responsibility</a:t>
            </a:r>
            <a:br>
              <a:rPr lang="en-US" sz="6000" dirty="0">
                <a:latin typeface="Baskerville Old Face" panose="02020602080505020303" pitchFamily="18" charset="0"/>
              </a:rPr>
            </a:br>
            <a:r>
              <a:rPr lang="en-US" sz="6000" b="1" u="sng" dirty="0">
                <a:latin typeface="Baskerville Old Face" panose="02020602080505020303" pitchFamily="18" charset="0"/>
              </a:rPr>
              <a:t>Inner Feelings:</a:t>
            </a:r>
            <a:r>
              <a:rPr lang="en-US" sz="6000" dirty="0">
                <a:latin typeface="Baskerville Old Face" panose="02020602080505020303" pitchFamily="18" charset="0"/>
              </a:rPr>
              <a:t> Hurt, Anger, Loneliness, Provides Responsibility </a:t>
            </a:r>
            <a:br>
              <a:rPr lang="en-US" sz="4000" dirty="0">
                <a:latin typeface="Baskerville Old Face" panose="02020602080505020303" pitchFamily="18" charset="0"/>
              </a:rPr>
            </a:br>
            <a:endParaRPr lang="en-US" sz="4000" dirty="0">
              <a:latin typeface="Baskerville Old Face" panose="02020602080505020303" pitchFamily="18" charset="0"/>
            </a:endParaRPr>
          </a:p>
        </p:txBody>
      </p:sp>
      <p:sp>
        <p:nvSpPr>
          <p:cNvPr id="3" name="TextBox 2">
            <a:extLst>
              <a:ext uri="{FF2B5EF4-FFF2-40B4-BE49-F238E27FC236}">
                <a16:creationId xmlns:a16="http://schemas.microsoft.com/office/drawing/2014/main" id="{6A59A7C6-C04F-4DAC-9551-EAEB573E5AB0}"/>
              </a:ext>
            </a:extLst>
          </p:cNvPr>
          <p:cNvSpPr txBox="1"/>
          <p:nvPr/>
        </p:nvSpPr>
        <p:spPr>
          <a:xfrm>
            <a:off x="0" y="269938"/>
            <a:ext cx="7546848" cy="1200329"/>
          </a:xfrm>
          <a:prstGeom prst="rect">
            <a:avLst/>
          </a:prstGeom>
          <a:noFill/>
        </p:spPr>
        <p:txBody>
          <a:bodyPr wrap="square" rtlCol="0">
            <a:spAutoFit/>
          </a:bodyPr>
          <a:lstStyle/>
          <a:p>
            <a:r>
              <a:rPr lang="en-US" sz="7200" b="1" u="sng" dirty="0">
                <a:latin typeface="Baskerville Old Face" panose="02020602080505020303" pitchFamily="18" charset="0"/>
              </a:rPr>
              <a:t>The Enabler:</a:t>
            </a:r>
            <a:endParaRPr lang="en-US" sz="7200" b="1" u="sng" dirty="0"/>
          </a:p>
        </p:txBody>
      </p:sp>
      <p:pic>
        <p:nvPicPr>
          <p:cNvPr id="5" name="Picture 4" descr="A picture containing drawing&#10;&#10;Description automatically generated">
            <a:extLst>
              <a:ext uri="{FF2B5EF4-FFF2-40B4-BE49-F238E27FC236}">
                <a16:creationId xmlns:a16="http://schemas.microsoft.com/office/drawing/2014/main" id="{8D249087-D1E1-44BF-81E4-52B6C1BA218E}"/>
              </a:ext>
            </a:extLst>
          </p:cNvPr>
          <p:cNvPicPr>
            <a:picLocks noChangeAspect="1"/>
          </p:cNvPicPr>
          <p:nvPr/>
        </p:nvPicPr>
        <p:blipFill>
          <a:blip r:embed="rId2"/>
          <a:stretch>
            <a:fillRect/>
          </a:stretch>
        </p:blipFill>
        <p:spPr>
          <a:xfrm>
            <a:off x="10059547" y="156010"/>
            <a:ext cx="1914352" cy="1314257"/>
          </a:xfrm>
          <a:prstGeom prst="rect">
            <a:avLst/>
          </a:prstGeom>
        </p:spPr>
      </p:pic>
    </p:spTree>
    <p:extLst>
      <p:ext uri="{BB962C8B-B14F-4D97-AF65-F5344CB8AC3E}">
        <p14:creationId xmlns:p14="http://schemas.microsoft.com/office/powerpoint/2010/main" val="2091573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5CD6C4-A351-4C75-A2A7-CD482AC3A1A4}"/>
              </a:ext>
            </a:extLst>
          </p:cNvPr>
          <p:cNvSpPr txBox="1"/>
          <p:nvPr/>
        </p:nvSpPr>
        <p:spPr>
          <a:xfrm>
            <a:off x="0" y="1348800"/>
            <a:ext cx="12039600" cy="5509200"/>
          </a:xfrm>
          <a:prstGeom prst="rect">
            <a:avLst/>
          </a:prstGeom>
          <a:noFill/>
        </p:spPr>
        <p:txBody>
          <a:bodyPr wrap="square" rtlCol="0">
            <a:spAutoFit/>
          </a:bodyPr>
          <a:lstStyle/>
          <a:p>
            <a:r>
              <a:rPr lang="en-US" sz="4400" b="1" u="sng" dirty="0">
                <a:latin typeface="Baskerville Old Face" panose="02020602080505020303" pitchFamily="18" charset="0"/>
              </a:rPr>
              <a:t>Characteristics:</a:t>
            </a:r>
            <a:r>
              <a:rPr lang="en-US" sz="4400" b="1" dirty="0">
                <a:latin typeface="Baskerville Old Face" panose="02020602080505020303" pitchFamily="18" charset="0"/>
              </a:rPr>
              <a:t> </a:t>
            </a:r>
            <a:r>
              <a:rPr lang="en-US" sz="4400" dirty="0">
                <a:latin typeface="Baskerville Old Face" panose="02020602080505020303" pitchFamily="18" charset="0"/>
              </a:rPr>
              <a:t> Takes Over Responsibility For The Family, Especially Chemically Dependent Person. </a:t>
            </a:r>
          </a:p>
          <a:p>
            <a:br>
              <a:rPr lang="en-US" sz="4400" dirty="0">
                <a:latin typeface="Baskerville Old Face" panose="02020602080505020303" pitchFamily="18" charset="0"/>
              </a:rPr>
            </a:br>
            <a:r>
              <a:rPr lang="en-US" sz="4400" b="1" dirty="0">
                <a:latin typeface="Baskerville Old Face" panose="02020602080505020303" pitchFamily="18" charset="0"/>
              </a:rPr>
              <a:t>Without Help:</a:t>
            </a:r>
            <a:r>
              <a:rPr lang="en-US" sz="4400" dirty="0">
                <a:latin typeface="Baskerville Old Face" panose="02020602080505020303" pitchFamily="18" charset="0"/>
              </a:rPr>
              <a:t> Continuing Power Struggle, Low Self-Esteem, Feelings of Powerlessness. </a:t>
            </a:r>
            <a:br>
              <a:rPr lang="en-US" sz="4400" dirty="0">
                <a:latin typeface="Baskerville Old Face" panose="02020602080505020303" pitchFamily="18" charset="0"/>
              </a:rPr>
            </a:br>
            <a:endParaRPr lang="en-US" sz="4400" dirty="0">
              <a:latin typeface="Baskerville Old Face" panose="02020602080505020303" pitchFamily="18" charset="0"/>
            </a:endParaRPr>
          </a:p>
          <a:p>
            <a:r>
              <a:rPr lang="en-US" sz="4400" b="1" dirty="0">
                <a:latin typeface="Baskerville Old Face" panose="02020602080505020303" pitchFamily="18" charset="0"/>
              </a:rPr>
              <a:t>With Help:</a:t>
            </a:r>
            <a:r>
              <a:rPr lang="en-US" sz="4400" dirty="0">
                <a:latin typeface="Baskerville Old Face" panose="02020602080505020303" pitchFamily="18" charset="0"/>
              </a:rPr>
              <a:t> Responsible, High Esteem, Caring Capable</a:t>
            </a:r>
            <a:r>
              <a:rPr lang="en-US" sz="4000" dirty="0">
                <a:latin typeface="Baskerville Old Face" panose="02020602080505020303" pitchFamily="18" charset="0"/>
              </a:rPr>
              <a:t>.</a:t>
            </a:r>
          </a:p>
        </p:txBody>
      </p:sp>
      <p:sp>
        <p:nvSpPr>
          <p:cNvPr id="3" name="TextBox 2">
            <a:extLst>
              <a:ext uri="{FF2B5EF4-FFF2-40B4-BE49-F238E27FC236}">
                <a16:creationId xmlns:a16="http://schemas.microsoft.com/office/drawing/2014/main" id="{6A59A7C6-C04F-4DAC-9551-EAEB573E5AB0}"/>
              </a:ext>
            </a:extLst>
          </p:cNvPr>
          <p:cNvSpPr txBox="1"/>
          <p:nvPr/>
        </p:nvSpPr>
        <p:spPr>
          <a:xfrm>
            <a:off x="0" y="269938"/>
            <a:ext cx="11260667" cy="1107996"/>
          </a:xfrm>
          <a:prstGeom prst="rect">
            <a:avLst/>
          </a:prstGeom>
          <a:noFill/>
        </p:spPr>
        <p:txBody>
          <a:bodyPr wrap="square" rtlCol="0">
            <a:spAutoFit/>
          </a:bodyPr>
          <a:lstStyle/>
          <a:p>
            <a:r>
              <a:rPr lang="en-US" sz="6600" b="1" u="sng" dirty="0">
                <a:latin typeface="Baskerville Old Face" panose="02020602080505020303" pitchFamily="18" charset="0"/>
              </a:rPr>
              <a:t>The Enabler:</a:t>
            </a:r>
            <a:endParaRPr lang="en-US" sz="6600" b="1" u="sng" dirty="0"/>
          </a:p>
        </p:txBody>
      </p:sp>
      <p:pic>
        <p:nvPicPr>
          <p:cNvPr id="5" name="Picture 4" descr="A picture containing drawing&#10;&#10;Description automatically generated">
            <a:extLst>
              <a:ext uri="{FF2B5EF4-FFF2-40B4-BE49-F238E27FC236}">
                <a16:creationId xmlns:a16="http://schemas.microsoft.com/office/drawing/2014/main" id="{E02B5227-168D-497F-A603-3A652DF16728}"/>
              </a:ext>
            </a:extLst>
          </p:cNvPr>
          <p:cNvPicPr>
            <a:picLocks noChangeAspect="1"/>
          </p:cNvPicPr>
          <p:nvPr/>
        </p:nvPicPr>
        <p:blipFill>
          <a:blip r:embed="rId2"/>
          <a:stretch>
            <a:fillRect/>
          </a:stretch>
        </p:blipFill>
        <p:spPr>
          <a:xfrm>
            <a:off x="10277855" y="156011"/>
            <a:ext cx="1696043" cy="1164382"/>
          </a:xfrm>
          <a:prstGeom prst="rect">
            <a:avLst/>
          </a:prstGeom>
        </p:spPr>
      </p:pic>
    </p:spTree>
    <p:extLst>
      <p:ext uri="{BB962C8B-B14F-4D97-AF65-F5344CB8AC3E}">
        <p14:creationId xmlns:p14="http://schemas.microsoft.com/office/powerpoint/2010/main" val="6320199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139</TotalTime>
  <Words>850</Words>
  <Application>Microsoft Office PowerPoint</Application>
  <PresentationFormat>Widescreen</PresentationFormat>
  <Paragraphs>63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Baskerville Old Face</vt:lpstr>
      <vt:lpstr>Century Gothic</vt:lpstr>
      <vt:lpstr>Goudy Stout</vt:lpstr>
      <vt:lpstr>Mesh</vt:lpstr>
      <vt:lpstr>Nothing happens in a vacuum what others do effect us and what we do effects others</vt:lpstr>
      <vt:lpstr>Family Dynamics   the snowball effect of substance abuse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Rules  Don’t Talk Don’t Trust Don’t Feel</vt:lpstr>
      <vt:lpstr>Don't Talk:  Fueled by fear and control  This rule starts out by rationalizing and making excuses for the addiction. </vt:lpstr>
      <vt:lpstr>   Don't Talk:  rationalization over time makes the addiction normal. In some families there is not even excuse making, but rather there is nothing said about the addiction. </vt:lpstr>
      <vt:lpstr>         Don’t Trust Trust is based on confidence, faith, and reliance. Children need security and focused attention to feel like they have support for whatever they are going through. </vt:lpstr>
      <vt:lpstr>         Don’t Trust  These components are often missing in a home where there is a chemical addiction.  Children become confused from their parents’ mixed messages due to the addiction.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Dynamics   the snowball effect with substance abuse</dc:title>
  <dc:creator>Willow Thomas</dc:creator>
  <cp:lastModifiedBy>Willow Thomas</cp:lastModifiedBy>
  <cp:revision>25</cp:revision>
  <dcterms:created xsi:type="dcterms:W3CDTF">2019-12-01T18:06:44Z</dcterms:created>
  <dcterms:modified xsi:type="dcterms:W3CDTF">2020-02-05T19:55:14Z</dcterms:modified>
</cp:coreProperties>
</file>