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39"/>
  </p:notesMasterIdLst>
  <p:sldIdLst>
    <p:sldId id="270" r:id="rId3"/>
    <p:sldId id="271" r:id="rId4"/>
    <p:sldId id="272" r:id="rId5"/>
    <p:sldId id="274" r:id="rId6"/>
    <p:sldId id="275" r:id="rId7"/>
    <p:sldId id="256" r:id="rId8"/>
    <p:sldId id="276" r:id="rId9"/>
    <p:sldId id="283" r:id="rId10"/>
    <p:sldId id="284" r:id="rId11"/>
    <p:sldId id="285" r:id="rId12"/>
    <p:sldId id="273" r:id="rId13"/>
    <p:sldId id="277" r:id="rId14"/>
    <p:sldId id="286" r:id="rId15"/>
    <p:sldId id="287" r:id="rId16"/>
    <p:sldId id="288" r:id="rId17"/>
    <p:sldId id="289" r:id="rId18"/>
    <p:sldId id="282" r:id="rId19"/>
    <p:sldId id="281" r:id="rId20"/>
    <p:sldId id="280" r:id="rId21"/>
    <p:sldId id="290" r:id="rId22"/>
    <p:sldId id="279" r:id="rId23"/>
    <p:sldId id="291" r:id="rId24"/>
    <p:sldId id="293" r:id="rId25"/>
    <p:sldId id="278" r:id="rId26"/>
    <p:sldId id="294" r:id="rId27"/>
    <p:sldId id="296" r:id="rId28"/>
    <p:sldId id="295" r:id="rId29"/>
    <p:sldId id="299" r:id="rId30"/>
    <p:sldId id="300" r:id="rId31"/>
    <p:sldId id="298" r:id="rId32"/>
    <p:sldId id="301" r:id="rId33"/>
    <p:sldId id="302" r:id="rId34"/>
    <p:sldId id="303" r:id="rId35"/>
    <p:sldId id="304" r:id="rId36"/>
    <p:sldId id="305" r:id="rId37"/>
    <p:sldId id="306"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85696" autoAdjust="0"/>
  </p:normalViewPr>
  <p:slideViewPr>
    <p:cSldViewPr snapToGrid="0">
      <p:cViewPr varScale="1">
        <p:scale>
          <a:sx n="51" d="100"/>
          <a:sy n="51" d="100"/>
        </p:scale>
        <p:origin x="15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734AB1-0C99-4EDE-A188-7374A5A8C5E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129B853-8F69-4338-96A1-A5C8475FA734}">
      <dgm:prSet/>
      <dgm:spPr/>
      <dgm:t>
        <a:bodyPr/>
        <a:lstStyle/>
        <a:p>
          <a:r>
            <a:rPr lang="en-US" b="1" i="0" u="sng" dirty="0"/>
            <a:t>Common prescription opioids:</a:t>
          </a:r>
          <a:endParaRPr lang="en-US" dirty="0"/>
        </a:p>
      </dgm:t>
    </dgm:pt>
    <dgm:pt modelId="{E8B909BC-0E6B-4FD5-95E7-97017A954954}" type="parTrans" cxnId="{EDC13C1D-8CAB-4FBA-88E1-714248C7AA2C}">
      <dgm:prSet/>
      <dgm:spPr/>
      <dgm:t>
        <a:bodyPr/>
        <a:lstStyle/>
        <a:p>
          <a:endParaRPr lang="en-US"/>
        </a:p>
      </dgm:t>
    </dgm:pt>
    <dgm:pt modelId="{03466604-5515-405D-A474-90853B899C4D}" type="sibTrans" cxnId="{EDC13C1D-8CAB-4FBA-88E1-714248C7AA2C}">
      <dgm:prSet/>
      <dgm:spPr/>
      <dgm:t>
        <a:bodyPr/>
        <a:lstStyle/>
        <a:p>
          <a:endParaRPr lang="en-US"/>
        </a:p>
      </dgm:t>
    </dgm:pt>
    <dgm:pt modelId="{EFA91075-0B84-439A-9CD6-105E8BFEFF1F}">
      <dgm:prSet/>
      <dgm:spPr/>
      <dgm:t>
        <a:bodyPr/>
        <a:lstStyle/>
        <a:p>
          <a:r>
            <a:rPr lang="en-US" b="0" i="0"/>
            <a:t>hydrocodone (Vicodin</a:t>
          </a:r>
          <a:r>
            <a:rPr lang="en-US" b="0" i="0" baseline="30000"/>
            <a:t>®</a:t>
          </a:r>
          <a:r>
            <a:rPr lang="en-US" b="0" i="0"/>
            <a:t>) </a:t>
          </a:r>
          <a:endParaRPr lang="en-US"/>
        </a:p>
      </dgm:t>
    </dgm:pt>
    <dgm:pt modelId="{577B240A-C353-48A0-9449-16095ADAAF13}" type="parTrans" cxnId="{42F8BA85-2F34-4EA7-86AF-80EE3E1C7276}">
      <dgm:prSet/>
      <dgm:spPr/>
      <dgm:t>
        <a:bodyPr/>
        <a:lstStyle/>
        <a:p>
          <a:endParaRPr lang="en-US"/>
        </a:p>
      </dgm:t>
    </dgm:pt>
    <dgm:pt modelId="{5B573545-8167-4492-B514-F5718E380C39}" type="sibTrans" cxnId="{42F8BA85-2F34-4EA7-86AF-80EE3E1C7276}">
      <dgm:prSet/>
      <dgm:spPr/>
      <dgm:t>
        <a:bodyPr/>
        <a:lstStyle/>
        <a:p>
          <a:endParaRPr lang="en-US"/>
        </a:p>
      </dgm:t>
    </dgm:pt>
    <dgm:pt modelId="{165E00CD-2639-4C9E-9976-F968D65A98C7}">
      <dgm:prSet/>
      <dgm:spPr/>
      <dgm:t>
        <a:bodyPr/>
        <a:lstStyle/>
        <a:p>
          <a:r>
            <a:rPr lang="en-US" b="0" i="0"/>
            <a:t>oxycodone (OxyContin</a:t>
          </a:r>
          <a:r>
            <a:rPr lang="en-US" b="0" i="0" baseline="30000"/>
            <a:t>®</a:t>
          </a:r>
          <a:r>
            <a:rPr lang="en-US" b="0" i="0"/>
            <a:t>, Percocet</a:t>
          </a:r>
          <a:r>
            <a:rPr lang="en-US" b="0" i="0" baseline="30000"/>
            <a:t>®</a:t>
          </a:r>
          <a:r>
            <a:rPr lang="en-US" b="0" i="0"/>
            <a:t>)</a:t>
          </a:r>
          <a:endParaRPr lang="en-US"/>
        </a:p>
      </dgm:t>
    </dgm:pt>
    <dgm:pt modelId="{F357E98E-5098-4294-929F-FBAA0F66BD37}" type="parTrans" cxnId="{54ED5C03-E6A7-4495-8A11-AEE800D0484D}">
      <dgm:prSet/>
      <dgm:spPr/>
      <dgm:t>
        <a:bodyPr/>
        <a:lstStyle/>
        <a:p>
          <a:endParaRPr lang="en-US"/>
        </a:p>
      </dgm:t>
    </dgm:pt>
    <dgm:pt modelId="{F1ABEEB7-0851-4B8A-AC62-285F304E2F1D}" type="sibTrans" cxnId="{54ED5C03-E6A7-4495-8A11-AEE800D0484D}">
      <dgm:prSet/>
      <dgm:spPr/>
      <dgm:t>
        <a:bodyPr/>
        <a:lstStyle/>
        <a:p>
          <a:endParaRPr lang="en-US"/>
        </a:p>
      </dgm:t>
    </dgm:pt>
    <dgm:pt modelId="{B6D66CAB-9E44-4ACB-AD51-E0C24E9F7233}">
      <dgm:prSet/>
      <dgm:spPr/>
      <dgm:t>
        <a:bodyPr/>
        <a:lstStyle/>
        <a:p>
          <a:r>
            <a:rPr lang="en-US" b="0" i="0"/>
            <a:t>oxymorphone (Opana</a:t>
          </a:r>
          <a:r>
            <a:rPr lang="en-US" b="0" i="0" baseline="30000"/>
            <a:t>®</a:t>
          </a:r>
          <a:r>
            <a:rPr lang="en-US" b="0" i="0"/>
            <a:t>)</a:t>
          </a:r>
          <a:endParaRPr lang="en-US"/>
        </a:p>
      </dgm:t>
    </dgm:pt>
    <dgm:pt modelId="{DE77B5AF-47A4-49EC-AC4C-07CA98934523}" type="parTrans" cxnId="{C6FD5AF5-D756-4509-AB09-3A8C78382647}">
      <dgm:prSet/>
      <dgm:spPr/>
      <dgm:t>
        <a:bodyPr/>
        <a:lstStyle/>
        <a:p>
          <a:endParaRPr lang="en-US"/>
        </a:p>
      </dgm:t>
    </dgm:pt>
    <dgm:pt modelId="{EAEF2766-23A1-4156-A17A-8A0F3D7AE567}" type="sibTrans" cxnId="{C6FD5AF5-D756-4509-AB09-3A8C78382647}">
      <dgm:prSet/>
      <dgm:spPr/>
      <dgm:t>
        <a:bodyPr/>
        <a:lstStyle/>
        <a:p>
          <a:endParaRPr lang="en-US"/>
        </a:p>
      </dgm:t>
    </dgm:pt>
    <dgm:pt modelId="{2E3AD28D-0003-4C51-B113-D7500EF6D5A4}">
      <dgm:prSet/>
      <dgm:spPr/>
      <dgm:t>
        <a:bodyPr/>
        <a:lstStyle/>
        <a:p>
          <a:r>
            <a:rPr lang="en-US" b="0" i="0"/>
            <a:t>morphine (Kadian</a:t>
          </a:r>
          <a:r>
            <a:rPr lang="en-US" b="0" i="0" baseline="30000"/>
            <a:t>®</a:t>
          </a:r>
          <a:r>
            <a:rPr lang="en-US" b="0" i="0"/>
            <a:t>, Avinza</a:t>
          </a:r>
          <a:r>
            <a:rPr lang="en-US" b="0" i="0" baseline="30000"/>
            <a:t>®</a:t>
          </a:r>
          <a:r>
            <a:rPr lang="en-US" b="0" i="0"/>
            <a:t>)</a:t>
          </a:r>
          <a:endParaRPr lang="en-US"/>
        </a:p>
      </dgm:t>
    </dgm:pt>
    <dgm:pt modelId="{B92F2D84-4754-4FD4-9C47-763233BDFFF6}" type="parTrans" cxnId="{690E5B5D-1627-403F-AC5B-0FE11C7BB2C0}">
      <dgm:prSet/>
      <dgm:spPr/>
      <dgm:t>
        <a:bodyPr/>
        <a:lstStyle/>
        <a:p>
          <a:endParaRPr lang="en-US"/>
        </a:p>
      </dgm:t>
    </dgm:pt>
    <dgm:pt modelId="{984114A7-874B-43B5-B7E8-9C61DAB60A13}" type="sibTrans" cxnId="{690E5B5D-1627-403F-AC5B-0FE11C7BB2C0}">
      <dgm:prSet/>
      <dgm:spPr/>
      <dgm:t>
        <a:bodyPr/>
        <a:lstStyle/>
        <a:p>
          <a:endParaRPr lang="en-US"/>
        </a:p>
      </dgm:t>
    </dgm:pt>
    <dgm:pt modelId="{684C90E8-0F7C-4069-8331-28EC1C2E5462}">
      <dgm:prSet/>
      <dgm:spPr/>
      <dgm:t>
        <a:bodyPr/>
        <a:lstStyle/>
        <a:p>
          <a:r>
            <a:rPr lang="en-US" b="0" i="0"/>
            <a:t>codeine</a:t>
          </a:r>
          <a:endParaRPr lang="en-US"/>
        </a:p>
      </dgm:t>
    </dgm:pt>
    <dgm:pt modelId="{262A225C-3A1D-472F-B3F4-BD674BF63F1E}" type="parTrans" cxnId="{1A21D69F-3ED2-459D-95E5-6D82B6D0E480}">
      <dgm:prSet/>
      <dgm:spPr/>
      <dgm:t>
        <a:bodyPr/>
        <a:lstStyle/>
        <a:p>
          <a:endParaRPr lang="en-US"/>
        </a:p>
      </dgm:t>
    </dgm:pt>
    <dgm:pt modelId="{CB24F9C3-6AC6-407C-B9FF-D77ED72E6EB9}" type="sibTrans" cxnId="{1A21D69F-3ED2-459D-95E5-6D82B6D0E480}">
      <dgm:prSet/>
      <dgm:spPr/>
      <dgm:t>
        <a:bodyPr/>
        <a:lstStyle/>
        <a:p>
          <a:endParaRPr lang="en-US"/>
        </a:p>
      </dgm:t>
    </dgm:pt>
    <dgm:pt modelId="{30B4730E-81AB-4E94-B039-C1CEFB64C03E}">
      <dgm:prSet/>
      <dgm:spPr/>
      <dgm:t>
        <a:bodyPr/>
        <a:lstStyle/>
        <a:p>
          <a:r>
            <a:rPr lang="en-US" b="0" i="0"/>
            <a:t>fentanyl</a:t>
          </a:r>
          <a:endParaRPr lang="en-US"/>
        </a:p>
      </dgm:t>
    </dgm:pt>
    <dgm:pt modelId="{AC43BE54-C8CD-471C-B633-3E5F9B5178BE}" type="parTrans" cxnId="{FB1BCD70-8ECF-48AB-9753-580612164D84}">
      <dgm:prSet/>
      <dgm:spPr/>
      <dgm:t>
        <a:bodyPr/>
        <a:lstStyle/>
        <a:p>
          <a:endParaRPr lang="en-US"/>
        </a:p>
      </dgm:t>
    </dgm:pt>
    <dgm:pt modelId="{3D2A6D4A-7A2E-473B-B74E-BD7C9BF6434E}" type="sibTrans" cxnId="{FB1BCD70-8ECF-48AB-9753-580612164D84}">
      <dgm:prSet/>
      <dgm:spPr/>
      <dgm:t>
        <a:bodyPr/>
        <a:lstStyle/>
        <a:p>
          <a:endParaRPr lang="en-US"/>
        </a:p>
      </dgm:t>
    </dgm:pt>
    <dgm:pt modelId="{DE64D935-3FEF-4DEE-B544-3ABF472B059B}" type="pres">
      <dgm:prSet presAssocID="{B7734AB1-0C99-4EDE-A188-7374A5A8C5E4}" presName="linear" presStyleCnt="0">
        <dgm:presLayoutVars>
          <dgm:animLvl val="lvl"/>
          <dgm:resizeHandles val="exact"/>
        </dgm:presLayoutVars>
      </dgm:prSet>
      <dgm:spPr/>
    </dgm:pt>
    <dgm:pt modelId="{4124A702-348E-40CF-A6D6-419F70719B95}" type="pres">
      <dgm:prSet presAssocID="{3129B853-8F69-4338-96A1-A5C8475FA734}" presName="parentText" presStyleLbl="node1" presStyleIdx="0" presStyleCnt="7" custLinFactY="-200000" custLinFactNeighborX="-36764" custLinFactNeighborY="-220114">
        <dgm:presLayoutVars>
          <dgm:chMax val="0"/>
          <dgm:bulletEnabled val="1"/>
        </dgm:presLayoutVars>
      </dgm:prSet>
      <dgm:spPr/>
    </dgm:pt>
    <dgm:pt modelId="{4A6FAC2C-BAFF-4443-90B6-B2A0F5F7042B}" type="pres">
      <dgm:prSet presAssocID="{03466604-5515-405D-A474-90853B899C4D}" presName="spacer" presStyleCnt="0"/>
      <dgm:spPr/>
    </dgm:pt>
    <dgm:pt modelId="{DF50278A-68BA-4DC5-9C07-CCC73CACD373}" type="pres">
      <dgm:prSet presAssocID="{EFA91075-0B84-439A-9CD6-105E8BFEFF1F}" presName="parentText" presStyleLbl="node1" presStyleIdx="1" presStyleCnt="7">
        <dgm:presLayoutVars>
          <dgm:chMax val="0"/>
          <dgm:bulletEnabled val="1"/>
        </dgm:presLayoutVars>
      </dgm:prSet>
      <dgm:spPr/>
    </dgm:pt>
    <dgm:pt modelId="{6E1D1D1D-1ED4-402E-874B-850BC26F529C}" type="pres">
      <dgm:prSet presAssocID="{5B573545-8167-4492-B514-F5718E380C39}" presName="spacer" presStyleCnt="0"/>
      <dgm:spPr/>
    </dgm:pt>
    <dgm:pt modelId="{907782E2-B5A1-47D5-ABF9-24AEFC6607B0}" type="pres">
      <dgm:prSet presAssocID="{165E00CD-2639-4C9E-9976-F968D65A98C7}" presName="parentText" presStyleLbl="node1" presStyleIdx="2" presStyleCnt="7">
        <dgm:presLayoutVars>
          <dgm:chMax val="0"/>
          <dgm:bulletEnabled val="1"/>
        </dgm:presLayoutVars>
      </dgm:prSet>
      <dgm:spPr/>
    </dgm:pt>
    <dgm:pt modelId="{95E15598-5959-4C49-BCC5-D97B3B92FBD9}" type="pres">
      <dgm:prSet presAssocID="{F1ABEEB7-0851-4B8A-AC62-285F304E2F1D}" presName="spacer" presStyleCnt="0"/>
      <dgm:spPr/>
    </dgm:pt>
    <dgm:pt modelId="{9A8BA4D8-C63F-47ED-9F73-B5A3C52406B9}" type="pres">
      <dgm:prSet presAssocID="{B6D66CAB-9E44-4ACB-AD51-E0C24E9F7233}" presName="parentText" presStyleLbl="node1" presStyleIdx="3" presStyleCnt="7">
        <dgm:presLayoutVars>
          <dgm:chMax val="0"/>
          <dgm:bulletEnabled val="1"/>
        </dgm:presLayoutVars>
      </dgm:prSet>
      <dgm:spPr/>
    </dgm:pt>
    <dgm:pt modelId="{3B601CCC-36A1-42CD-8823-AADA7C1E4840}" type="pres">
      <dgm:prSet presAssocID="{EAEF2766-23A1-4156-A17A-8A0F3D7AE567}" presName="spacer" presStyleCnt="0"/>
      <dgm:spPr/>
    </dgm:pt>
    <dgm:pt modelId="{385D4569-843B-4B06-9544-F3A31F83E7F2}" type="pres">
      <dgm:prSet presAssocID="{2E3AD28D-0003-4C51-B113-D7500EF6D5A4}" presName="parentText" presStyleLbl="node1" presStyleIdx="4" presStyleCnt="7">
        <dgm:presLayoutVars>
          <dgm:chMax val="0"/>
          <dgm:bulletEnabled val="1"/>
        </dgm:presLayoutVars>
      </dgm:prSet>
      <dgm:spPr/>
    </dgm:pt>
    <dgm:pt modelId="{CF60F69B-F2F5-442B-BFFB-D4429CAFDBE4}" type="pres">
      <dgm:prSet presAssocID="{984114A7-874B-43B5-B7E8-9C61DAB60A13}" presName="spacer" presStyleCnt="0"/>
      <dgm:spPr/>
    </dgm:pt>
    <dgm:pt modelId="{5EAB3011-39DB-43C2-9452-D56B64504306}" type="pres">
      <dgm:prSet presAssocID="{684C90E8-0F7C-4069-8331-28EC1C2E5462}" presName="parentText" presStyleLbl="node1" presStyleIdx="5" presStyleCnt="7">
        <dgm:presLayoutVars>
          <dgm:chMax val="0"/>
          <dgm:bulletEnabled val="1"/>
        </dgm:presLayoutVars>
      </dgm:prSet>
      <dgm:spPr/>
    </dgm:pt>
    <dgm:pt modelId="{64A3EE53-FF85-49B0-B957-7B87DDF63BD6}" type="pres">
      <dgm:prSet presAssocID="{CB24F9C3-6AC6-407C-B9FF-D77ED72E6EB9}" presName="spacer" presStyleCnt="0"/>
      <dgm:spPr/>
    </dgm:pt>
    <dgm:pt modelId="{B3C129CA-13DD-4CB6-9A60-37546D25ED5F}" type="pres">
      <dgm:prSet presAssocID="{30B4730E-81AB-4E94-B039-C1CEFB64C03E}" presName="parentText" presStyleLbl="node1" presStyleIdx="6" presStyleCnt="7">
        <dgm:presLayoutVars>
          <dgm:chMax val="0"/>
          <dgm:bulletEnabled val="1"/>
        </dgm:presLayoutVars>
      </dgm:prSet>
      <dgm:spPr/>
    </dgm:pt>
  </dgm:ptLst>
  <dgm:cxnLst>
    <dgm:cxn modelId="{54ED5C03-E6A7-4495-8A11-AEE800D0484D}" srcId="{B7734AB1-0C99-4EDE-A188-7374A5A8C5E4}" destId="{165E00CD-2639-4C9E-9976-F968D65A98C7}" srcOrd="2" destOrd="0" parTransId="{F357E98E-5098-4294-929F-FBAA0F66BD37}" sibTransId="{F1ABEEB7-0851-4B8A-AC62-285F304E2F1D}"/>
    <dgm:cxn modelId="{CE2FF513-4B4F-4086-83BB-F263EF596C57}" type="presOf" srcId="{684C90E8-0F7C-4069-8331-28EC1C2E5462}" destId="{5EAB3011-39DB-43C2-9452-D56B64504306}" srcOrd="0" destOrd="0" presId="urn:microsoft.com/office/officeart/2005/8/layout/vList2"/>
    <dgm:cxn modelId="{EDC13C1D-8CAB-4FBA-88E1-714248C7AA2C}" srcId="{B7734AB1-0C99-4EDE-A188-7374A5A8C5E4}" destId="{3129B853-8F69-4338-96A1-A5C8475FA734}" srcOrd="0" destOrd="0" parTransId="{E8B909BC-0E6B-4FD5-95E7-97017A954954}" sibTransId="{03466604-5515-405D-A474-90853B899C4D}"/>
    <dgm:cxn modelId="{807E2A1F-2E7A-40CB-BC1A-3840B276F298}" type="presOf" srcId="{2E3AD28D-0003-4C51-B113-D7500EF6D5A4}" destId="{385D4569-843B-4B06-9544-F3A31F83E7F2}" srcOrd="0" destOrd="0" presId="urn:microsoft.com/office/officeart/2005/8/layout/vList2"/>
    <dgm:cxn modelId="{690E5B5D-1627-403F-AC5B-0FE11C7BB2C0}" srcId="{B7734AB1-0C99-4EDE-A188-7374A5A8C5E4}" destId="{2E3AD28D-0003-4C51-B113-D7500EF6D5A4}" srcOrd="4" destOrd="0" parTransId="{B92F2D84-4754-4FD4-9C47-763233BDFFF6}" sibTransId="{984114A7-874B-43B5-B7E8-9C61DAB60A13}"/>
    <dgm:cxn modelId="{2A65F442-ACE8-4ADC-B92F-0B31A1E40D89}" type="presOf" srcId="{165E00CD-2639-4C9E-9976-F968D65A98C7}" destId="{907782E2-B5A1-47D5-ABF9-24AEFC6607B0}" srcOrd="0" destOrd="0" presId="urn:microsoft.com/office/officeart/2005/8/layout/vList2"/>
    <dgm:cxn modelId="{9AAA9A64-C1D4-427D-A8D8-C03E935BBA3E}" type="presOf" srcId="{B7734AB1-0C99-4EDE-A188-7374A5A8C5E4}" destId="{DE64D935-3FEF-4DEE-B544-3ABF472B059B}" srcOrd="0" destOrd="0" presId="urn:microsoft.com/office/officeart/2005/8/layout/vList2"/>
    <dgm:cxn modelId="{9572234A-6406-4C0C-BE91-D7A4561F4F29}" type="presOf" srcId="{B6D66CAB-9E44-4ACB-AD51-E0C24E9F7233}" destId="{9A8BA4D8-C63F-47ED-9F73-B5A3C52406B9}" srcOrd="0" destOrd="0" presId="urn:microsoft.com/office/officeart/2005/8/layout/vList2"/>
    <dgm:cxn modelId="{FB1BCD70-8ECF-48AB-9753-580612164D84}" srcId="{B7734AB1-0C99-4EDE-A188-7374A5A8C5E4}" destId="{30B4730E-81AB-4E94-B039-C1CEFB64C03E}" srcOrd="6" destOrd="0" parTransId="{AC43BE54-C8CD-471C-B633-3E5F9B5178BE}" sibTransId="{3D2A6D4A-7A2E-473B-B74E-BD7C9BF6434E}"/>
    <dgm:cxn modelId="{42F8BA85-2F34-4EA7-86AF-80EE3E1C7276}" srcId="{B7734AB1-0C99-4EDE-A188-7374A5A8C5E4}" destId="{EFA91075-0B84-439A-9CD6-105E8BFEFF1F}" srcOrd="1" destOrd="0" parTransId="{577B240A-C353-48A0-9449-16095ADAAF13}" sibTransId="{5B573545-8167-4492-B514-F5718E380C39}"/>
    <dgm:cxn modelId="{D1288C9F-FE7C-4B34-98D0-C8362C3F5495}" type="presOf" srcId="{30B4730E-81AB-4E94-B039-C1CEFB64C03E}" destId="{B3C129CA-13DD-4CB6-9A60-37546D25ED5F}" srcOrd="0" destOrd="0" presId="urn:microsoft.com/office/officeart/2005/8/layout/vList2"/>
    <dgm:cxn modelId="{1A21D69F-3ED2-459D-95E5-6D82B6D0E480}" srcId="{B7734AB1-0C99-4EDE-A188-7374A5A8C5E4}" destId="{684C90E8-0F7C-4069-8331-28EC1C2E5462}" srcOrd="5" destOrd="0" parTransId="{262A225C-3A1D-472F-B3F4-BD674BF63F1E}" sibTransId="{CB24F9C3-6AC6-407C-B9FF-D77ED72E6EB9}"/>
    <dgm:cxn modelId="{DA928FA0-2C6E-46CE-BFB7-9DD8FE5E7E88}" type="presOf" srcId="{EFA91075-0B84-439A-9CD6-105E8BFEFF1F}" destId="{DF50278A-68BA-4DC5-9C07-CCC73CACD373}" srcOrd="0" destOrd="0" presId="urn:microsoft.com/office/officeart/2005/8/layout/vList2"/>
    <dgm:cxn modelId="{F4E94ECE-FBE6-4051-963D-15B90C8CE63E}" type="presOf" srcId="{3129B853-8F69-4338-96A1-A5C8475FA734}" destId="{4124A702-348E-40CF-A6D6-419F70719B95}" srcOrd="0" destOrd="0" presId="urn:microsoft.com/office/officeart/2005/8/layout/vList2"/>
    <dgm:cxn modelId="{C6FD5AF5-D756-4509-AB09-3A8C78382647}" srcId="{B7734AB1-0C99-4EDE-A188-7374A5A8C5E4}" destId="{B6D66CAB-9E44-4ACB-AD51-E0C24E9F7233}" srcOrd="3" destOrd="0" parTransId="{DE77B5AF-47A4-49EC-AC4C-07CA98934523}" sibTransId="{EAEF2766-23A1-4156-A17A-8A0F3D7AE567}"/>
    <dgm:cxn modelId="{20C9CAB9-287C-4E4E-AB8C-12CE84C21DA0}" type="presParOf" srcId="{DE64D935-3FEF-4DEE-B544-3ABF472B059B}" destId="{4124A702-348E-40CF-A6D6-419F70719B95}" srcOrd="0" destOrd="0" presId="urn:microsoft.com/office/officeart/2005/8/layout/vList2"/>
    <dgm:cxn modelId="{46F9712A-97BD-4D51-B7AB-3911C52F839B}" type="presParOf" srcId="{DE64D935-3FEF-4DEE-B544-3ABF472B059B}" destId="{4A6FAC2C-BAFF-4443-90B6-B2A0F5F7042B}" srcOrd="1" destOrd="0" presId="urn:microsoft.com/office/officeart/2005/8/layout/vList2"/>
    <dgm:cxn modelId="{F3B8EC57-5392-4568-9DD5-9702497852F7}" type="presParOf" srcId="{DE64D935-3FEF-4DEE-B544-3ABF472B059B}" destId="{DF50278A-68BA-4DC5-9C07-CCC73CACD373}" srcOrd="2" destOrd="0" presId="urn:microsoft.com/office/officeart/2005/8/layout/vList2"/>
    <dgm:cxn modelId="{E16668E4-1BFF-4181-9283-E1E766773AC4}" type="presParOf" srcId="{DE64D935-3FEF-4DEE-B544-3ABF472B059B}" destId="{6E1D1D1D-1ED4-402E-874B-850BC26F529C}" srcOrd="3" destOrd="0" presId="urn:microsoft.com/office/officeart/2005/8/layout/vList2"/>
    <dgm:cxn modelId="{F34B300E-2500-4229-BF8D-EE0F0468D021}" type="presParOf" srcId="{DE64D935-3FEF-4DEE-B544-3ABF472B059B}" destId="{907782E2-B5A1-47D5-ABF9-24AEFC6607B0}" srcOrd="4" destOrd="0" presId="urn:microsoft.com/office/officeart/2005/8/layout/vList2"/>
    <dgm:cxn modelId="{638F7C44-91AC-450B-971F-81BC857AC3F1}" type="presParOf" srcId="{DE64D935-3FEF-4DEE-B544-3ABF472B059B}" destId="{95E15598-5959-4C49-BCC5-D97B3B92FBD9}" srcOrd="5" destOrd="0" presId="urn:microsoft.com/office/officeart/2005/8/layout/vList2"/>
    <dgm:cxn modelId="{11AFF778-3680-4935-BE6E-F41AD1E2D854}" type="presParOf" srcId="{DE64D935-3FEF-4DEE-B544-3ABF472B059B}" destId="{9A8BA4D8-C63F-47ED-9F73-B5A3C52406B9}" srcOrd="6" destOrd="0" presId="urn:microsoft.com/office/officeart/2005/8/layout/vList2"/>
    <dgm:cxn modelId="{E5CC1E8E-465A-40C6-9C9F-FE8FED6F177F}" type="presParOf" srcId="{DE64D935-3FEF-4DEE-B544-3ABF472B059B}" destId="{3B601CCC-36A1-42CD-8823-AADA7C1E4840}" srcOrd="7" destOrd="0" presId="urn:microsoft.com/office/officeart/2005/8/layout/vList2"/>
    <dgm:cxn modelId="{4E20265B-7A70-48A2-8474-3F3294C92FC6}" type="presParOf" srcId="{DE64D935-3FEF-4DEE-B544-3ABF472B059B}" destId="{385D4569-843B-4B06-9544-F3A31F83E7F2}" srcOrd="8" destOrd="0" presId="urn:microsoft.com/office/officeart/2005/8/layout/vList2"/>
    <dgm:cxn modelId="{0A66AE0A-4DB1-4331-8A22-982C8C7680D8}" type="presParOf" srcId="{DE64D935-3FEF-4DEE-B544-3ABF472B059B}" destId="{CF60F69B-F2F5-442B-BFFB-D4429CAFDBE4}" srcOrd="9" destOrd="0" presId="urn:microsoft.com/office/officeart/2005/8/layout/vList2"/>
    <dgm:cxn modelId="{10A5EC67-0607-4C60-BDAC-0021B477A723}" type="presParOf" srcId="{DE64D935-3FEF-4DEE-B544-3ABF472B059B}" destId="{5EAB3011-39DB-43C2-9452-D56B64504306}" srcOrd="10" destOrd="0" presId="urn:microsoft.com/office/officeart/2005/8/layout/vList2"/>
    <dgm:cxn modelId="{D20791EE-58A6-436C-9524-F78646794D0E}" type="presParOf" srcId="{DE64D935-3FEF-4DEE-B544-3ABF472B059B}" destId="{64A3EE53-FF85-49B0-B957-7B87DDF63BD6}" srcOrd="11" destOrd="0" presId="urn:microsoft.com/office/officeart/2005/8/layout/vList2"/>
    <dgm:cxn modelId="{AF2AEF58-D126-4D17-B056-25E07B485903}" type="presParOf" srcId="{DE64D935-3FEF-4DEE-B544-3ABF472B059B}" destId="{B3C129CA-13DD-4CB6-9A60-37546D25ED5F}"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6D35DD-CDAF-43DC-BF7F-C62E35A04AD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F558E5C-3119-47B1-A5F3-B3E164B73F86}">
      <dgm:prSet custT="1"/>
      <dgm:spPr/>
      <dgm:t>
        <a:bodyPr/>
        <a:lstStyle/>
        <a:p>
          <a:r>
            <a:rPr lang="en-US" sz="3600" b="0" i="0" dirty="0"/>
            <a:t>Long-term effects</a:t>
          </a:r>
          <a:r>
            <a:rPr lang="en-US" sz="2400" b="0" i="0" dirty="0"/>
            <a:t>:</a:t>
          </a:r>
          <a:endParaRPr lang="en-US" sz="2400" dirty="0"/>
        </a:p>
      </dgm:t>
    </dgm:pt>
    <dgm:pt modelId="{09CD372A-1D15-4345-8C74-9B183EB50443}" type="parTrans" cxnId="{E971E28D-11CD-472D-8E69-635762C1D988}">
      <dgm:prSet/>
      <dgm:spPr/>
      <dgm:t>
        <a:bodyPr/>
        <a:lstStyle/>
        <a:p>
          <a:endParaRPr lang="en-US"/>
        </a:p>
      </dgm:t>
    </dgm:pt>
    <dgm:pt modelId="{78F93D5C-39BD-4BA4-B67D-42B0037A3AE6}" type="sibTrans" cxnId="{E971E28D-11CD-472D-8E69-635762C1D988}">
      <dgm:prSet/>
      <dgm:spPr/>
      <dgm:t>
        <a:bodyPr/>
        <a:lstStyle/>
        <a:p>
          <a:endParaRPr lang="en-US"/>
        </a:p>
      </dgm:t>
    </dgm:pt>
    <dgm:pt modelId="{9F3655BF-A422-47DF-B754-03A4E4956752}">
      <dgm:prSet/>
      <dgm:spPr/>
      <dgm:t>
        <a:bodyPr/>
        <a:lstStyle/>
        <a:p>
          <a:r>
            <a:rPr lang="en-US" b="0" i="0"/>
            <a:t>increased tolerance</a:t>
          </a:r>
          <a:endParaRPr lang="en-US"/>
        </a:p>
      </dgm:t>
    </dgm:pt>
    <dgm:pt modelId="{9224E7EA-E7CD-4040-B9FF-B8486C71F014}" type="parTrans" cxnId="{026DFCB8-BEA4-42F4-BBAB-CE9E173B14F4}">
      <dgm:prSet/>
      <dgm:spPr/>
      <dgm:t>
        <a:bodyPr/>
        <a:lstStyle/>
        <a:p>
          <a:endParaRPr lang="en-US"/>
        </a:p>
      </dgm:t>
    </dgm:pt>
    <dgm:pt modelId="{C92E3950-DA65-41D0-AB95-97905FE94B99}" type="sibTrans" cxnId="{026DFCB8-BEA4-42F4-BBAB-CE9E173B14F4}">
      <dgm:prSet/>
      <dgm:spPr/>
      <dgm:t>
        <a:bodyPr/>
        <a:lstStyle/>
        <a:p>
          <a:endParaRPr lang="en-US"/>
        </a:p>
      </dgm:t>
    </dgm:pt>
    <dgm:pt modelId="{893466CD-BF9B-4AE6-BD0B-FF8AAE5102FA}">
      <dgm:prSet/>
      <dgm:spPr/>
      <dgm:t>
        <a:bodyPr/>
        <a:lstStyle/>
        <a:p>
          <a:r>
            <a:rPr lang="en-US" b="0" i="0"/>
            <a:t>constipation</a:t>
          </a:r>
          <a:endParaRPr lang="en-US"/>
        </a:p>
      </dgm:t>
    </dgm:pt>
    <dgm:pt modelId="{CECB7A05-BE2B-4029-84C5-7CBB0D67EC8A}" type="parTrans" cxnId="{9FCD229F-C760-40D1-9FA9-4DB6172351AC}">
      <dgm:prSet/>
      <dgm:spPr/>
      <dgm:t>
        <a:bodyPr/>
        <a:lstStyle/>
        <a:p>
          <a:endParaRPr lang="en-US"/>
        </a:p>
      </dgm:t>
    </dgm:pt>
    <dgm:pt modelId="{7621CE6D-9BC6-4947-96F6-1624BACB2D26}" type="sibTrans" cxnId="{9FCD229F-C760-40D1-9FA9-4DB6172351AC}">
      <dgm:prSet/>
      <dgm:spPr/>
      <dgm:t>
        <a:bodyPr/>
        <a:lstStyle/>
        <a:p>
          <a:endParaRPr lang="en-US"/>
        </a:p>
      </dgm:t>
    </dgm:pt>
    <dgm:pt modelId="{2BF2F72F-DFF3-44CD-9864-1B3AC9669291}">
      <dgm:prSet/>
      <dgm:spPr/>
      <dgm:t>
        <a:bodyPr/>
        <a:lstStyle/>
        <a:p>
          <a:r>
            <a:rPr lang="en-US" b="0" i="0"/>
            <a:t>dependence</a:t>
          </a:r>
          <a:endParaRPr lang="en-US"/>
        </a:p>
      </dgm:t>
    </dgm:pt>
    <dgm:pt modelId="{AE519A94-89F8-43D8-A63C-0D530D660435}" type="parTrans" cxnId="{0302264D-8375-4D60-B5F9-5C6CC915C941}">
      <dgm:prSet/>
      <dgm:spPr/>
      <dgm:t>
        <a:bodyPr/>
        <a:lstStyle/>
        <a:p>
          <a:endParaRPr lang="en-US"/>
        </a:p>
      </dgm:t>
    </dgm:pt>
    <dgm:pt modelId="{E9DE89E7-D0A3-491B-8834-292992CF5B82}" type="sibTrans" cxnId="{0302264D-8375-4D60-B5F9-5C6CC915C941}">
      <dgm:prSet/>
      <dgm:spPr/>
      <dgm:t>
        <a:bodyPr/>
        <a:lstStyle/>
        <a:p>
          <a:endParaRPr lang="en-US"/>
        </a:p>
      </dgm:t>
    </dgm:pt>
    <dgm:pt modelId="{70B5F3FF-3DC4-426A-8574-57E3357267AD}">
      <dgm:prSet/>
      <dgm:spPr/>
      <dgm:t>
        <a:bodyPr/>
        <a:lstStyle/>
        <a:p>
          <a:r>
            <a:rPr lang="en-US" b="0" i="0"/>
            <a:t>damage to vital organs such as the lungs, brain and heart</a:t>
          </a:r>
          <a:endParaRPr lang="en-US"/>
        </a:p>
      </dgm:t>
    </dgm:pt>
    <dgm:pt modelId="{A45B3052-C27F-4FE3-93C2-BE56EE105D55}" type="parTrans" cxnId="{1491D746-92EA-4547-8A2A-3C4F8B42974B}">
      <dgm:prSet/>
      <dgm:spPr/>
      <dgm:t>
        <a:bodyPr/>
        <a:lstStyle/>
        <a:p>
          <a:endParaRPr lang="en-US"/>
        </a:p>
      </dgm:t>
    </dgm:pt>
    <dgm:pt modelId="{BCFD7343-E5BA-4C11-ADA4-501A249AE55F}" type="sibTrans" cxnId="{1491D746-92EA-4547-8A2A-3C4F8B42974B}">
      <dgm:prSet/>
      <dgm:spPr/>
      <dgm:t>
        <a:bodyPr/>
        <a:lstStyle/>
        <a:p>
          <a:endParaRPr lang="en-US"/>
        </a:p>
      </dgm:t>
    </dgm:pt>
    <dgm:pt modelId="{B283A2AA-C76A-4830-A665-C61E1554438D}" type="pres">
      <dgm:prSet presAssocID="{A56D35DD-CDAF-43DC-BF7F-C62E35A04AD6}" presName="linear" presStyleCnt="0">
        <dgm:presLayoutVars>
          <dgm:animLvl val="lvl"/>
          <dgm:resizeHandles val="exact"/>
        </dgm:presLayoutVars>
      </dgm:prSet>
      <dgm:spPr/>
    </dgm:pt>
    <dgm:pt modelId="{48DC5A8F-B80B-46B4-896F-4AEDA46B2A3F}" type="pres">
      <dgm:prSet presAssocID="{8F558E5C-3119-47B1-A5F3-B3E164B73F86}" presName="parentText" presStyleLbl="node1" presStyleIdx="0" presStyleCnt="5">
        <dgm:presLayoutVars>
          <dgm:chMax val="0"/>
          <dgm:bulletEnabled val="1"/>
        </dgm:presLayoutVars>
      </dgm:prSet>
      <dgm:spPr/>
    </dgm:pt>
    <dgm:pt modelId="{25ECDE7A-979E-4FDD-B619-D0CB41F315A6}" type="pres">
      <dgm:prSet presAssocID="{78F93D5C-39BD-4BA4-B67D-42B0037A3AE6}" presName="spacer" presStyleCnt="0"/>
      <dgm:spPr/>
    </dgm:pt>
    <dgm:pt modelId="{01A326A5-FFB0-4985-B9F5-FE1CE2DFC082}" type="pres">
      <dgm:prSet presAssocID="{9F3655BF-A422-47DF-B754-03A4E4956752}" presName="parentText" presStyleLbl="node1" presStyleIdx="1" presStyleCnt="5">
        <dgm:presLayoutVars>
          <dgm:chMax val="0"/>
          <dgm:bulletEnabled val="1"/>
        </dgm:presLayoutVars>
      </dgm:prSet>
      <dgm:spPr/>
    </dgm:pt>
    <dgm:pt modelId="{D98D0D66-E752-4817-BCDC-7EB37B21A4F3}" type="pres">
      <dgm:prSet presAssocID="{C92E3950-DA65-41D0-AB95-97905FE94B99}" presName="spacer" presStyleCnt="0"/>
      <dgm:spPr/>
    </dgm:pt>
    <dgm:pt modelId="{15489C10-829E-45FA-8AB5-64F0E5D7824E}" type="pres">
      <dgm:prSet presAssocID="{893466CD-BF9B-4AE6-BD0B-FF8AAE5102FA}" presName="parentText" presStyleLbl="node1" presStyleIdx="2" presStyleCnt="5">
        <dgm:presLayoutVars>
          <dgm:chMax val="0"/>
          <dgm:bulletEnabled val="1"/>
        </dgm:presLayoutVars>
      </dgm:prSet>
      <dgm:spPr/>
    </dgm:pt>
    <dgm:pt modelId="{B8CDCFC7-E80B-4E42-BE02-005E35F91762}" type="pres">
      <dgm:prSet presAssocID="{7621CE6D-9BC6-4947-96F6-1624BACB2D26}" presName="spacer" presStyleCnt="0"/>
      <dgm:spPr/>
    </dgm:pt>
    <dgm:pt modelId="{706F6195-59B0-4DC0-914C-7AF7FF732C19}" type="pres">
      <dgm:prSet presAssocID="{2BF2F72F-DFF3-44CD-9864-1B3AC9669291}" presName="parentText" presStyleLbl="node1" presStyleIdx="3" presStyleCnt="5">
        <dgm:presLayoutVars>
          <dgm:chMax val="0"/>
          <dgm:bulletEnabled val="1"/>
        </dgm:presLayoutVars>
      </dgm:prSet>
      <dgm:spPr/>
    </dgm:pt>
    <dgm:pt modelId="{32518F8E-A2D8-44AF-A0CE-EE85D6A0E832}" type="pres">
      <dgm:prSet presAssocID="{E9DE89E7-D0A3-491B-8834-292992CF5B82}" presName="spacer" presStyleCnt="0"/>
      <dgm:spPr/>
    </dgm:pt>
    <dgm:pt modelId="{46A15E1E-809B-422A-8517-C8903672BE19}" type="pres">
      <dgm:prSet presAssocID="{70B5F3FF-3DC4-426A-8574-57E3357267AD}" presName="parentText" presStyleLbl="node1" presStyleIdx="4" presStyleCnt="5">
        <dgm:presLayoutVars>
          <dgm:chMax val="0"/>
          <dgm:bulletEnabled val="1"/>
        </dgm:presLayoutVars>
      </dgm:prSet>
      <dgm:spPr/>
    </dgm:pt>
  </dgm:ptLst>
  <dgm:cxnLst>
    <dgm:cxn modelId="{51208F3E-8EC2-4609-B6E4-ED31E3B0D6F6}" type="presOf" srcId="{A56D35DD-CDAF-43DC-BF7F-C62E35A04AD6}" destId="{B283A2AA-C76A-4830-A665-C61E1554438D}" srcOrd="0" destOrd="0" presId="urn:microsoft.com/office/officeart/2005/8/layout/vList2"/>
    <dgm:cxn modelId="{1491D746-92EA-4547-8A2A-3C4F8B42974B}" srcId="{A56D35DD-CDAF-43DC-BF7F-C62E35A04AD6}" destId="{70B5F3FF-3DC4-426A-8574-57E3357267AD}" srcOrd="4" destOrd="0" parTransId="{A45B3052-C27F-4FE3-93C2-BE56EE105D55}" sibTransId="{BCFD7343-E5BA-4C11-ADA4-501A249AE55F}"/>
    <dgm:cxn modelId="{0302264D-8375-4D60-B5F9-5C6CC915C941}" srcId="{A56D35DD-CDAF-43DC-BF7F-C62E35A04AD6}" destId="{2BF2F72F-DFF3-44CD-9864-1B3AC9669291}" srcOrd="3" destOrd="0" parTransId="{AE519A94-89F8-43D8-A63C-0D530D660435}" sibTransId="{E9DE89E7-D0A3-491B-8834-292992CF5B82}"/>
    <dgm:cxn modelId="{E971E28D-11CD-472D-8E69-635762C1D988}" srcId="{A56D35DD-CDAF-43DC-BF7F-C62E35A04AD6}" destId="{8F558E5C-3119-47B1-A5F3-B3E164B73F86}" srcOrd="0" destOrd="0" parTransId="{09CD372A-1D15-4345-8C74-9B183EB50443}" sibTransId="{78F93D5C-39BD-4BA4-B67D-42B0037A3AE6}"/>
    <dgm:cxn modelId="{CE7FC59B-0DEE-46A4-957F-83F3CC3F4365}" type="presOf" srcId="{2BF2F72F-DFF3-44CD-9864-1B3AC9669291}" destId="{706F6195-59B0-4DC0-914C-7AF7FF732C19}" srcOrd="0" destOrd="0" presId="urn:microsoft.com/office/officeart/2005/8/layout/vList2"/>
    <dgm:cxn modelId="{9FCD229F-C760-40D1-9FA9-4DB6172351AC}" srcId="{A56D35DD-CDAF-43DC-BF7F-C62E35A04AD6}" destId="{893466CD-BF9B-4AE6-BD0B-FF8AAE5102FA}" srcOrd="2" destOrd="0" parTransId="{CECB7A05-BE2B-4029-84C5-7CBB0D67EC8A}" sibTransId="{7621CE6D-9BC6-4947-96F6-1624BACB2D26}"/>
    <dgm:cxn modelId="{026DFCB8-BEA4-42F4-BBAB-CE9E173B14F4}" srcId="{A56D35DD-CDAF-43DC-BF7F-C62E35A04AD6}" destId="{9F3655BF-A422-47DF-B754-03A4E4956752}" srcOrd="1" destOrd="0" parTransId="{9224E7EA-E7CD-4040-B9FF-B8486C71F014}" sibTransId="{C92E3950-DA65-41D0-AB95-97905FE94B99}"/>
    <dgm:cxn modelId="{69BFD3BA-ECEE-4BA9-ABA2-460B3DC2FAFD}" type="presOf" srcId="{893466CD-BF9B-4AE6-BD0B-FF8AAE5102FA}" destId="{15489C10-829E-45FA-8AB5-64F0E5D7824E}" srcOrd="0" destOrd="0" presId="urn:microsoft.com/office/officeart/2005/8/layout/vList2"/>
    <dgm:cxn modelId="{3A3558D6-9D3B-4623-9351-F8A4A294CEC3}" type="presOf" srcId="{8F558E5C-3119-47B1-A5F3-B3E164B73F86}" destId="{48DC5A8F-B80B-46B4-896F-4AEDA46B2A3F}" srcOrd="0" destOrd="0" presId="urn:microsoft.com/office/officeart/2005/8/layout/vList2"/>
    <dgm:cxn modelId="{F1C783E2-FD2F-4202-A0FC-1EB07B047279}" type="presOf" srcId="{70B5F3FF-3DC4-426A-8574-57E3357267AD}" destId="{46A15E1E-809B-422A-8517-C8903672BE19}" srcOrd="0" destOrd="0" presId="urn:microsoft.com/office/officeart/2005/8/layout/vList2"/>
    <dgm:cxn modelId="{EC2DCBF7-66E7-4658-BEDF-30EE8A8D2140}" type="presOf" srcId="{9F3655BF-A422-47DF-B754-03A4E4956752}" destId="{01A326A5-FFB0-4985-B9F5-FE1CE2DFC082}" srcOrd="0" destOrd="0" presId="urn:microsoft.com/office/officeart/2005/8/layout/vList2"/>
    <dgm:cxn modelId="{66C6C089-D255-4A8A-9DFE-1F937194EFD4}" type="presParOf" srcId="{B283A2AA-C76A-4830-A665-C61E1554438D}" destId="{48DC5A8F-B80B-46B4-896F-4AEDA46B2A3F}" srcOrd="0" destOrd="0" presId="urn:microsoft.com/office/officeart/2005/8/layout/vList2"/>
    <dgm:cxn modelId="{069948ED-A1CB-49B8-9B2C-43DDF93EE2D3}" type="presParOf" srcId="{B283A2AA-C76A-4830-A665-C61E1554438D}" destId="{25ECDE7A-979E-4FDD-B619-D0CB41F315A6}" srcOrd="1" destOrd="0" presId="urn:microsoft.com/office/officeart/2005/8/layout/vList2"/>
    <dgm:cxn modelId="{7709BC66-C91F-4A7E-A95C-220E419E7670}" type="presParOf" srcId="{B283A2AA-C76A-4830-A665-C61E1554438D}" destId="{01A326A5-FFB0-4985-B9F5-FE1CE2DFC082}" srcOrd="2" destOrd="0" presId="urn:microsoft.com/office/officeart/2005/8/layout/vList2"/>
    <dgm:cxn modelId="{8C068CF0-AA53-44BB-985D-C072BAF20359}" type="presParOf" srcId="{B283A2AA-C76A-4830-A665-C61E1554438D}" destId="{D98D0D66-E752-4817-BCDC-7EB37B21A4F3}" srcOrd="3" destOrd="0" presId="urn:microsoft.com/office/officeart/2005/8/layout/vList2"/>
    <dgm:cxn modelId="{062A22E1-1335-46D9-BD0F-7026979D3992}" type="presParOf" srcId="{B283A2AA-C76A-4830-A665-C61E1554438D}" destId="{15489C10-829E-45FA-8AB5-64F0E5D7824E}" srcOrd="4" destOrd="0" presId="urn:microsoft.com/office/officeart/2005/8/layout/vList2"/>
    <dgm:cxn modelId="{0BFEB9D9-F6B0-4DD8-B5C5-7227B9996C96}" type="presParOf" srcId="{B283A2AA-C76A-4830-A665-C61E1554438D}" destId="{B8CDCFC7-E80B-4E42-BE02-005E35F91762}" srcOrd="5" destOrd="0" presId="urn:microsoft.com/office/officeart/2005/8/layout/vList2"/>
    <dgm:cxn modelId="{14C146A6-E853-44DC-87A2-815537374577}" type="presParOf" srcId="{B283A2AA-C76A-4830-A665-C61E1554438D}" destId="{706F6195-59B0-4DC0-914C-7AF7FF732C19}" srcOrd="6" destOrd="0" presId="urn:microsoft.com/office/officeart/2005/8/layout/vList2"/>
    <dgm:cxn modelId="{0FD10F48-8D47-446A-B9E6-65534B64E929}" type="presParOf" srcId="{B283A2AA-C76A-4830-A665-C61E1554438D}" destId="{32518F8E-A2D8-44AF-A0CE-EE85D6A0E832}" srcOrd="7" destOrd="0" presId="urn:microsoft.com/office/officeart/2005/8/layout/vList2"/>
    <dgm:cxn modelId="{CF5E56D4-74A6-43FB-AA3D-811D94DAB1B4}" type="presParOf" srcId="{B283A2AA-C76A-4830-A665-C61E1554438D}" destId="{46A15E1E-809B-422A-8517-C8903672BE1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3416CF-6FAD-4C6A-BC36-77BCA40482A7}"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B746EF6F-3A0E-4F7F-A78A-DAAE46CBD916}">
      <dgm:prSet/>
      <dgm:spPr/>
      <dgm:t>
        <a:bodyPr/>
        <a:lstStyle/>
        <a:p>
          <a:r>
            <a:rPr lang="en-US" b="0" i="0"/>
            <a:t>reduced inhibitions</a:t>
          </a:r>
          <a:endParaRPr lang="en-US"/>
        </a:p>
      </dgm:t>
    </dgm:pt>
    <dgm:pt modelId="{921FFC94-05F9-4AE4-AF8B-490E86F31028}" type="parTrans" cxnId="{3D9F392F-1A4A-431E-BA5C-ACE86B808FC7}">
      <dgm:prSet/>
      <dgm:spPr/>
      <dgm:t>
        <a:bodyPr/>
        <a:lstStyle/>
        <a:p>
          <a:endParaRPr lang="en-US"/>
        </a:p>
      </dgm:t>
    </dgm:pt>
    <dgm:pt modelId="{7643BEFB-1200-4B0F-9087-11185A46219B}" type="sibTrans" cxnId="{3D9F392F-1A4A-431E-BA5C-ACE86B808FC7}">
      <dgm:prSet/>
      <dgm:spPr/>
      <dgm:t>
        <a:bodyPr/>
        <a:lstStyle/>
        <a:p>
          <a:endParaRPr lang="en-US"/>
        </a:p>
      </dgm:t>
    </dgm:pt>
    <dgm:pt modelId="{6FCEDF8E-D908-4C1F-BF85-EF34CB4DD3F8}">
      <dgm:prSet/>
      <dgm:spPr/>
      <dgm:t>
        <a:bodyPr/>
        <a:lstStyle/>
        <a:p>
          <a:r>
            <a:rPr lang="en-US" b="0" i="0"/>
            <a:t>enhanced mood</a:t>
          </a:r>
          <a:endParaRPr lang="en-US"/>
        </a:p>
      </dgm:t>
    </dgm:pt>
    <dgm:pt modelId="{55C8B17C-B7F4-4245-8A70-2A77F608F39D}" type="parTrans" cxnId="{E0DD6A94-BDAD-460E-9C4A-9B0967F6E08C}">
      <dgm:prSet/>
      <dgm:spPr/>
      <dgm:t>
        <a:bodyPr/>
        <a:lstStyle/>
        <a:p>
          <a:endParaRPr lang="en-US"/>
        </a:p>
      </dgm:t>
    </dgm:pt>
    <dgm:pt modelId="{C213B1AC-0864-49F4-B44F-BD1E2080891F}" type="sibTrans" cxnId="{E0DD6A94-BDAD-460E-9C4A-9B0967F6E08C}">
      <dgm:prSet/>
      <dgm:spPr/>
      <dgm:t>
        <a:bodyPr/>
        <a:lstStyle/>
        <a:p>
          <a:endParaRPr lang="en-US"/>
        </a:p>
      </dgm:t>
    </dgm:pt>
    <dgm:pt modelId="{E0246DA5-52D4-4415-921A-E552C69894BB}">
      <dgm:prSet/>
      <dgm:spPr/>
      <dgm:t>
        <a:bodyPr/>
        <a:lstStyle/>
        <a:p>
          <a:r>
            <a:rPr lang="en-US" b="0" i="0"/>
            <a:t>reduced anxiety</a:t>
          </a:r>
          <a:endParaRPr lang="en-US"/>
        </a:p>
      </dgm:t>
    </dgm:pt>
    <dgm:pt modelId="{65B71A6B-20A7-49FF-A8EF-28B231F2E598}" type="parTrans" cxnId="{F6B23EF0-5A5A-43B8-9513-6452B3BBE577}">
      <dgm:prSet/>
      <dgm:spPr/>
      <dgm:t>
        <a:bodyPr/>
        <a:lstStyle/>
        <a:p>
          <a:endParaRPr lang="en-US"/>
        </a:p>
      </dgm:t>
    </dgm:pt>
    <dgm:pt modelId="{13D1FBC1-1354-4344-9935-6E6FF9B8D805}" type="sibTrans" cxnId="{F6B23EF0-5A5A-43B8-9513-6452B3BBE577}">
      <dgm:prSet/>
      <dgm:spPr/>
      <dgm:t>
        <a:bodyPr/>
        <a:lstStyle/>
        <a:p>
          <a:endParaRPr lang="en-US"/>
        </a:p>
      </dgm:t>
    </dgm:pt>
    <dgm:pt modelId="{D3313655-A292-4767-91B4-1BB7C5EE60E7}">
      <dgm:prSet/>
      <dgm:spPr/>
      <dgm:t>
        <a:bodyPr/>
        <a:lstStyle/>
        <a:p>
          <a:r>
            <a:rPr lang="en-US" b="0" i="0"/>
            <a:t>slowed reaction time</a:t>
          </a:r>
          <a:endParaRPr lang="en-US"/>
        </a:p>
      </dgm:t>
    </dgm:pt>
    <dgm:pt modelId="{F650C5A1-A20C-4238-86FA-ADC9752F850C}" type="parTrans" cxnId="{3167E3C8-807B-4832-9BD3-D4309F333EB5}">
      <dgm:prSet/>
      <dgm:spPr/>
      <dgm:t>
        <a:bodyPr/>
        <a:lstStyle/>
        <a:p>
          <a:endParaRPr lang="en-US"/>
        </a:p>
      </dgm:t>
    </dgm:pt>
    <dgm:pt modelId="{F166A085-0B1B-465A-B128-7EC805C131AC}" type="sibTrans" cxnId="{3167E3C8-807B-4832-9BD3-D4309F333EB5}">
      <dgm:prSet/>
      <dgm:spPr/>
      <dgm:t>
        <a:bodyPr/>
        <a:lstStyle/>
        <a:p>
          <a:endParaRPr lang="en-US"/>
        </a:p>
      </dgm:t>
    </dgm:pt>
    <dgm:pt modelId="{9E79B034-E537-45D4-8BEB-20F2F9A135FD}">
      <dgm:prSet/>
      <dgm:spPr/>
      <dgm:t>
        <a:bodyPr/>
        <a:lstStyle/>
        <a:p>
          <a:r>
            <a:rPr lang="en-US" b="0" i="0"/>
            <a:t>impaired judgement</a:t>
          </a:r>
          <a:endParaRPr lang="en-US"/>
        </a:p>
      </dgm:t>
    </dgm:pt>
    <dgm:pt modelId="{31211C2E-EEA8-4112-98C5-3D69A55293C0}" type="parTrans" cxnId="{62A15107-D8A5-4D36-9B0D-84E89259BCBD}">
      <dgm:prSet/>
      <dgm:spPr/>
      <dgm:t>
        <a:bodyPr/>
        <a:lstStyle/>
        <a:p>
          <a:endParaRPr lang="en-US"/>
        </a:p>
      </dgm:t>
    </dgm:pt>
    <dgm:pt modelId="{F02A302F-D033-4DCB-BCA3-A036C6EEE351}" type="sibTrans" cxnId="{62A15107-D8A5-4D36-9B0D-84E89259BCBD}">
      <dgm:prSet/>
      <dgm:spPr/>
      <dgm:t>
        <a:bodyPr/>
        <a:lstStyle/>
        <a:p>
          <a:endParaRPr lang="en-US"/>
        </a:p>
      </dgm:t>
    </dgm:pt>
    <dgm:pt modelId="{98F51770-764F-45CA-A803-9CAA13327061}">
      <dgm:prSet/>
      <dgm:spPr/>
      <dgm:t>
        <a:bodyPr/>
        <a:lstStyle/>
        <a:p>
          <a:r>
            <a:rPr lang="en-US" b="0" i="0"/>
            <a:t>slowed breathing</a:t>
          </a:r>
          <a:endParaRPr lang="en-US"/>
        </a:p>
      </dgm:t>
    </dgm:pt>
    <dgm:pt modelId="{48299E28-B65B-4BB4-8C1F-4708533C11B4}" type="parTrans" cxnId="{70E9FB9E-F89F-4309-B470-E652B6DD0A29}">
      <dgm:prSet/>
      <dgm:spPr/>
      <dgm:t>
        <a:bodyPr/>
        <a:lstStyle/>
        <a:p>
          <a:endParaRPr lang="en-US"/>
        </a:p>
      </dgm:t>
    </dgm:pt>
    <dgm:pt modelId="{97336968-4464-408A-A775-7AA0BA20C868}" type="sibTrans" cxnId="{70E9FB9E-F89F-4309-B470-E652B6DD0A29}">
      <dgm:prSet/>
      <dgm:spPr/>
      <dgm:t>
        <a:bodyPr/>
        <a:lstStyle/>
        <a:p>
          <a:endParaRPr lang="en-US"/>
        </a:p>
      </dgm:t>
    </dgm:pt>
    <dgm:pt modelId="{D4CD4AEA-137E-488F-8426-D32987DAF84F}">
      <dgm:prSet/>
      <dgm:spPr/>
      <dgm:t>
        <a:bodyPr/>
        <a:lstStyle/>
        <a:p>
          <a:r>
            <a:rPr lang="en-US" b="0" i="0"/>
            <a:t>increased risk of accident or injury</a:t>
          </a:r>
          <a:endParaRPr lang="en-US"/>
        </a:p>
      </dgm:t>
    </dgm:pt>
    <dgm:pt modelId="{E6232FE8-5BA3-452C-A14D-4F9B9AE1CA11}" type="parTrans" cxnId="{75AA1345-E993-4381-BF0D-39C31F15A85C}">
      <dgm:prSet/>
      <dgm:spPr/>
      <dgm:t>
        <a:bodyPr/>
        <a:lstStyle/>
        <a:p>
          <a:endParaRPr lang="en-US"/>
        </a:p>
      </dgm:t>
    </dgm:pt>
    <dgm:pt modelId="{87C08293-8FBC-4EB0-8A0A-1F4B1B5A2225}" type="sibTrans" cxnId="{75AA1345-E993-4381-BF0D-39C31F15A85C}">
      <dgm:prSet/>
      <dgm:spPr/>
      <dgm:t>
        <a:bodyPr/>
        <a:lstStyle/>
        <a:p>
          <a:endParaRPr lang="en-US"/>
        </a:p>
      </dgm:t>
    </dgm:pt>
    <dgm:pt modelId="{C979977A-0092-4FE5-890B-CBD9DD475364}" type="pres">
      <dgm:prSet presAssocID="{6F3416CF-6FAD-4C6A-BC36-77BCA40482A7}" presName="diagram" presStyleCnt="0">
        <dgm:presLayoutVars>
          <dgm:dir/>
          <dgm:resizeHandles val="exact"/>
        </dgm:presLayoutVars>
      </dgm:prSet>
      <dgm:spPr/>
    </dgm:pt>
    <dgm:pt modelId="{47A55570-A3A1-45E8-98A7-55873BA6E5E3}" type="pres">
      <dgm:prSet presAssocID="{B746EF6F-3A0E-4F7F-A78A-DAAE46CBD916}" presName="node" presStyleLbl="node1" presStyleIdx="0" presStyleCnt="7">
        <dgm:presLayoutVars>
          <dgm:bulletEnabled val="1"/>
        </dgm:presLayoutVars>
      </dgm:prSet>
      <dgm:spPr/>
    </dgm:pt>
    <dgm:pt modelId="{5FBFCC90-37ED-4386-8A23-AFF31FB6BE07}" type="pres">
      <dgm:prSet presAssocID="{7643BEFB-1200-4B0F-9087-11185A46219B}" presName="sibTrans" presStyleCnt="0"/>
      <dgm:spPr/>
    </dgm:pt>
    <dgm:pt modelId="{A1BC9ADD-1B63-459D-8F70-F34C48D1F059}" type="pres">
      <dgm:prSet presAssocID="{6FCEDF8E-D908-4C1F-BF85-EF34CB4DD3F8}" presName="node" presStyleLbl="node1" presStyleIdx="1" presStyleCnt="7">
        <dgm:presLayoutVars>
          <dgm:bulletEnabled val="1"/>
        </dgm:presLayoutVars>
      </dgm:prSet>
      <dgm:spPr/>
    </dgm:pt>
    <dgm:pt modelId="{01828AD8-EFFF-42F1-8817-D33C3B9FCE88}" type="pres">
      <dgm:prSet presAssocID="{C213B1AC-0864-49F4-B44F-BD1E2080891F}" presName="sibTrans" presStyleCnt="0"/>
      <dgm:spPr/>
    </dgm:pt>
    <dgm:pt modelId="{7F46B86B-DB8F-45EC-893A-3511A7D179F6}" type="pres">
      <dgm:prSet presAssocID="{E0246DA5-52D4-4415-921A-E552C69894BB}" presName="node" presStyleLbl="node1" presStyleIdx="2" presStyleCnt="7">
        <dgm:presLayoutVars>
          <dgm:bulletEnabled val="1"/>
        </dgm:presLayoutVars>
      </dgm:prSet>
      <dgm:spPr/>
    </dgm:pt>
    <dgm:pt modelId="{C1E27A25-B14A-4099-A26E-30EED3048CEB}" type="pres">
      <dgm:prSet presAssocID="{13D1FBC1-1354-4344-9935-6E6FF9B8D805}" presName="sibTrans" presStyleCnt="0"/>
      <dgm:spPr/>
    </dgm:pt>
    <dgm:pt modelId="{87254122-CAC1-4F40-B184-36493D9E9730}" type="pres">
      <dgm:prSet presAssocID="{D3313655-A292-4767-91B4-1BB7C5EE60E7}" presName="node" presStyleLbl="node1" presStyleIdx="3" presStyleCnt="7">
        <dgm:presLayoutVars>
          <dgm:bulletEnabled val="1"/>
        </dgm:presLayoutVars>
      </dgm:prSet>
      <dgm:spPr/>
    </dgm:pt>
    <dgm:pt modelId="{3DC8ABBA-CE5C-427E-8A6B-48E6FB19B0FB}" type="pres">
      <dgm:prSet presAssocID="{F166A085-0B1B-465A-B128-7EC805C131AC}" presName="sibTrans" presStyleCnt="0"/>
      <dgm:spPr/>
    </dgm:pt>
    <dgm:pt modelId="{9E8DD2D2-B619-416B-9286-73F2C251CC36}" type="pres">
      <dgm:prSet presAssocID="{9E79B034-E537-45D4-8BEB-20F2F9A135FD}" presName="node" presStyleLbl="node1" presStyleIdx="4" presStyleCnt="7">
        <dgm:presLayoutVars>
          <dgm:bulletEnabled val="1"/>
        </dgm:presLayoutVars>
      </dgm:prSet>
      <dgm:spPr/>
    </dgm:pt>
    <dgm:pt modelId="{ABF46612-3FD3-4613-ABCC-3DE7DA3F66AE}" type="pres">
      <dgm:prSet presAssocID="{F02A302F-D033-4DCB-BCA3-A036C6EEE351}" presName="sibTrans" presStyleCnt="0"/>
      <dgm:spPr/>
    </dgm:pt>
    <dgm:pt modelId="{A41947F2-BF24-4F7A-AB15-4753CAB7FEF8}" type="pres">
      <dgm:prSet presAssocID="{98F51770-764F-45CA-A803-9CAA13327061}" presName="node" presStyleLbl="node1" presStyleIdx="5" presStyleCnt="7">
        <dgm:presLayoutVars>
          <dgm:bulletEnabled val="1"/>
        </dgm:presLayoutVars>
      </dgm:prSet>
      <dgm:spPr/>
    </dgm:pt>
    <dgm:pt modelId="{3A4F951E-C4F3-47EA-A25F-E26F0A1D1AAB}" type="pres">
      <dgm:prSet presAssocID="{97336968-4464-408A-A775-7AA0BA20C868}" presName="sibTrans" presStyleCnt="0"/>
      <dgm:spPr/>
    </dgm:pt>
    <dgm:pt modelId="{C6677F73-3DC0-471C-9AAC-ECE043A5755C}" type="pres">
      <dgm:prSet presAssocID="{D4CD4AEA-137E-488F-8426-D32987DAF84F}" presName="node" presStyleLbl="node1" presStyleIdx="6" presStyleCnt="7">
        <dgm:presLayoutVars>
          <dgm:bulletEnabled val="1"/>
        </dgm:presLayoutVars>
      </dgm:prSet>
      <dgm:spPr/>
    </dgm:pt>
  </dgm:ptLst>
  <dgm:cxnLst>
    <dgm:cxn modelId="{62A15107-D8A5-4D36-9B0D-84E89259BCBD}" srcId="{6F3416CF-6FAD-4C6A-BC36-77BCA40482A7}" destId="{9E79B034-E537-45D4-8BEB-20F2F9A135FD}" srcOrd="4" destOrd="0" parTransId="{31211C2E-EEA8-4112-98C5-3D69A55293C0}" sibTransId="{F02A302F-D033-4DCB-BCA3-A036C6EEE351}"/>
    <dgm:cxn modelId="{3D9F392F-1A4A-431E-BA5C-ACE86B808FC7}" srcId="{6F3416CF-6FAD-4C6A-BC36-77BCA40482A7}" destId="{B746EF6F-3A0E-4F7F-A78A-DAAE46CBD916}" srcOrd="0" destOrd="0" parTransId="{921FFC94-05F9-4AE4-AF8B-490E86F31028}" sibTransId="{7643BEFB-1200-4B0F-9087-11185A46219B}"/>
    <dgm:cxn modelId="{D26FDB30-D0B5-4D1E-A81B-56AEE90F9D8E}" type="presOf" srcId="{6F3416CF-6FAD-4C6A-BC36-77BCA40482A7}" destId="{C979977A-0092-4FE5-890B-CBD9DD475364}" srcOrd="0" destOrd="0" presId="urn:microsoft.com/office/officeart/2005/8/layout/default"/>
    <dgm:cxn modelId="{8DA07862-095F-4FF0-B354-D57FF4DD754D}" type="presOf" srcId="{D4CD4AEA-137E-488F-8426-D32987DAF84F}" destId="{C6677F73-3DC0-471C-9AAC-ECE043A5755C}" srcOrd="0" destOrd="0" presId="urn:microsoft.com/office/officeart/2005/8/layout/default"/>
    <dgm:cxn modelId="{75AA1345-E993-4381-BF0D-39C31F15A85C}" srcId="{6F3416CF-6FAD-4C6A-BC36-77BCA40482A7}" destId="{D4CD4AEA-137E-488F-8426-D32987DAF84F}" srcOrd="6" destOrd="0" parTransId="{E6232FE8-5BA3-452C-A14D-4F9B9AE1CA11}" sibTransId="{87C08293-8FBC-4EB0-8A0A-1F4B1B5A2225}"/>
    <dgm:cxn modelId="{1365DA45-81FF-4A31-84A5-1D60D1E8569A}" type="presOf" srcId="{D3313655-A292-4767-91B4-1BB7C5EE60E7}" destId="{87254122-CAC1-4F40-B184-36493D9E9730}" srcOrd="0" destOrd="0" presId="urn:microsoft.com/office/officeart/2005/8/layout/default"/>
    <dgm:cxn modelId="{A26DA74B-9535-47F5-8DAE-145E79AED8A0}" type="presOf" srcId="{9E79B034-E537-45D4-8BEB-20F2F9A135FD}" destId="{9E8DD2D2-B619-416B-9286-73F2C251CC36}" srcOrd="0" destOrd="0" presId="urn:microsoft.com/office/officeart/2005/8/layout/default"/>
    <dgm:cxn modelId="{E0DD6A94-BDAD-460E-9C4A-9B0967F6E08C}" srcId="{6F3416CF-6FAD-4C6A-BC36-77BCA40482A7}" destId="{6FCEDF8E-D908-4C1F-BF85-EF34CB4DD3F8}" srcOrd="1" destOrd="0" parTransId="{55C8B17C-B7F4-4245-8A70-2A77F608F39D}" sibTransId="{C213B1AC-0864-49F4-B44F-BD1E2080891F}"/>
    <dgm:cxn modelId="{70E9FB9E-F89F-4309-B470-E652B6DD0A29}" srcId="{6F3416CF-6FAD-4C6A-BC36-77BCA40482A7}" destId="{98F51770-764F-45CA-A803-9CAA13327061}" srcOrd="5" destOrd="0" parTransId="{48299E28-B65B-4BB4-8C1F-4708533C11B4}" sibTransId="{97336968-4464-408A-A775-7AA0BA20C868}"/>
    <dgm:cxn modelId="{05323FA1-CD78-4914-AFA4-0DA28A2DD908}" type="presOf" srcId="{6FCEDF8E-D908-4C1F-BF85-EF34CB4DD3F8}" destId="{A1BC9ADD-1B63-459D-8F70-F34C48D1F059}" srcOrd="0" destOrd="0" presId="urn:microsoft.com/office/officeart/2005/8/layout/default"/>
    <dgm:cxn modelId="{552080B2-8B63-4BDB-AD7C-53AE046ACE57}" type="presOf" srcId="{B746EF6F-3A0E-4F7F-A78A-DAAE46CBD916}" destId="{47A55570-A3A1-45E8-98A7-55873BA6E5E3}" srcOrd="0" destOrd="0" presId="urn:microsoft.com/office/officeart/2005/8/layout/default"/>
    <dgm:cxn modelId="{3167E3C8-807B-4832-9BD3-D4309F333EB5}" srcId="{6F3416CF-6FAD-4C6A-BC36-77BCA40482A7}" destId="{D3313655-A292-4767-91B4-1BB7C5EE60E7}" srcOrd="3" destOrd="0" parTransId="{F650C5A1-A20C-4238-86FA-ADC9752F850C}" sibTransId="{F166A085-0B1B-465A-B128-7EC805C131AC}"/>
    <dgm:cxn modelId="{6667ADD4-DF52-4954-BA43-E5446B18A6E3}" type="presOf" srcId="{98F51770-764F-45CA-A803-9CAA13327061}" destId="{A41947F2-BF24-4F7A-AB15-4753CAB7FEF8}" srcOrd="0" destOrd="0" presId="urn:microsoft.com/office/officeart/2005/8/layout/default"/>
    <dgm:cxn modelId="{0214DAEC-FB0D-488D-BEC3-A9FA651B5EEE}" type="presOf" srcId="{E0246DA5-52D4-4415-921A-E552C69894BB}" destId="{7F46B86B-DB8F-45EC-893A-3511A7D179F6}" srcOrd="0" destOrd="0" presId="urn:microsoft.com/office/officeart/2005/8/layout/default"/>
    <dgm:cxn modelId="{F6B23EF0-5A5A-43B8-9513-6452B3BBE577}" srcId="{6F3416CF-6FAD-4C6A-BC36-77BCA40482A7}" destId="{E0246DA5-52D4-4415-921A-E552C69894BB}" srcOrd="2" destOrd="0" parTransId="{65B71A6B-20A7-49FF-A8EF-28B231F2E598}" sibTransId="{13D1FBC1-1354-4344-9935-6E6FF9B8D805}"/>
    <dgm:cxn modelId="{617E5EBB-BD38-4244-A824-ABF409EAD2C1}" type="presParOf" srcId="{C979977A-0092-4FE5-890B-CBD9DD475364}" destId="{47A55570-A3A1-45E8-98A7-55873BA6E5E3}" srcOrd="0" destOrd="0" presId="urn:microsoft.com/office/officeart/2005/8/layout/default"/>
    <dgm:cxn modelId="{D0F63C50-745C-4E15-94AE-545F2C965F30}" type="presParOf" srcId="{C979977A-0092-4FE5-890B-CBD9DD475364}" destId="{5FBFCC90-37ED-4386-8A23-AFF31FB6BE07}" srcOrd="1" destOrd="0" presId="urn:microsoft.com/office/officeart/2005/8/layout/default"/>
    <dgm:cxn modelId="{A35F5D71-0997-4E26-B8F5-9051ABCA5782}" type="presParOf" srcId="{C979977A-0092-4FE5-890B-CBD9DD475364}" destId="{A1BC9ADD-1B63-459D-8F70-F34C48D1F059}" srcOrd="2" destOrd="0" presId="urn:microsoft.com/office/officeart/2005/8/layout/default"/>
    <dgm:cxn modelId="{0D0BC2CF-C29E-4017-B91F-E26C3731F36B}" type="presParOf" srcId="{C979977A-0092-4FE5-890B-CBD9DD475364}" destId="{01828AD8-EFFF-42F1-8817-D33C3B9FCE88}" srcOrd="3" destOrd="0" presId="urn:microsoft.com/office/officeart/2005/8/layout/default"/>
    <dgm:cxn modelId="{F8E9CB98-51FB-4CC5-BC26-983B911344B4}" type="presParOf" srcId="{C979977A-0092-4FE5-890B-CBD9DD475364}" destId="{7F46B86B-DB8F-45EC-893A-3511A7D179F6}" srcOrd="4" destOrd="0" presId="urn:microsoft.com/office/officeart/2005/8/layout/default"/>
    <dgm:cxn modelId="{A1C6BE07-1935-492A-A6F9-E4DF5181009C}" type="presParOf" srcId="{C979977A-0092-4FE5-890B-CBD9DD475364}" destId="{C1E27A25-B14A-4099-A26E-30EED3048CEB}" srcOrd="5" destOrd="0" presId="urn:microsoft.com/office/officeart/2005/8/layout/default"/>
    <dgm:cxn modelId="{5678E348-12FC-4713-9025-5D7AD3C7ED0F}" type="presParOf" srcId="{C979977A-0092-4FE5-890B-CBD9DD475364}" destId="{87254122-CAC1-4F40-B184-36493D9E9730}" srcOrd="6" destOrd="0" presId="urn:microsoft.com/office/officeart/2005/8/layout/default"/>
    <dgm:cxn modelId="{96CFC037-08CD-4712-86E7-47DFD424C2C7}" type="presParOf" srcId="{C979977A-0092-4FE5-890B-CBD9DD475364}" destId="{3DC8ABBA-CE5C-427E-8A6B-48E6FB19B0FB}" srcOrd="7" destOrd="0" presId="urn:microsoft.com/office/officeart/2005/8/layout/default"/>
    <dgm:cxn modelId="{8505BF50-9348-4AA7-BFC1-A1DEC5496D01}" type="presParOf" srcId="{C979977A-0092-4FE5-890B-CBD9DD475364}" destId="{9E8DD2D2-B619-416B-9286-73F2C251CC36}" srcOrd="8" destOrd="0" presId="urn:microsoft.com/office/officeart/2005/8/layout/default"/>
    <dgm:cxn modelId="{CBCCA837-F060-4ABA-95CE-3BDD485154C9}" type="presParOf" srcId="{C979977A-0092-4FE5-890B-CBD9DD475364}" destId="{ABF46612-3FD3-4613-ABCC-3DE7DA3F66AE}" srcOrd="9" destOrd="0" presId="urn:microsoft.com/office/officeart/2005/8/layout/default"/>
    <dgm:cxn modelId="{9F76839A-DE4F-46B5-B750-7C45824C742F}" type="presParOf" srcId="{C979977A-0092-4FE5-890B-CBD9DD475364}" destId="{A41947F2-BF24-4F7A-AB15-4753CAB7FEF8}" srcOrd="10" destOrd="0" presId="urn:microsoft.com/office/officeart/2005/8/layout/default"/>
    <dgm:cxn modelId="{C4069A3F-2E19-47D1-865D-A8621872F9B2}" type="presParOf" srcId="{C979977A-0092-4FE5-890B-CBD9DD475364}" destId="{3A4F951E-C4F3-47EA-A25F-E26F0A1D1AAB}" srcOrd="11" destOrd="0" presId="urn:microsoft.com/office/officeart/2005/8/layout/default"/>
    <dgm:cxn modelId="{5594ECF9-AA42-4BFD-941C-82C2A0918BE7}" type="presParOf" srcId="{C979977A-0092-4FE5-890B-CBD9DD475364}" destId="{C6677F73-3DC0-471C-9AAC-ECE043A5755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4A702-348E-40CF-A6D6-419F70719B95}">
      <dsp:nvSpPr>
        <dsp:cNvPr id="0" name=""/>
        <dsp:cNvSpPr/>
      </dsp:nvSpPr>
      <dsp:spPr>
        <a:xfrm>
          <a:off x="0" y="0"/>
          <a:ext cx="6478587" cy="566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u="sng" kern="1200" dirty="0"/>
            <a:t>Common prescription opioids:</a:t>
          </a:r>
          <a:endParaRPr lang="en-US" sz="2200" kern="1200" dirty="0"/>
        </a:p>
      </dsp:txBody>
      <dsp:txXfrm>
        <a:off x="27644" y="27644"/>
        <a:ext cx="6423299" cy="510992"/>
      </dsp:txXfrm>
    </dsp:sp>
    <dsp:sp modelId="{DF50278A-68BA-4DC5-9C07-CCC73CACD373}">
      <dsp:nvSpPr>
        <dsp:cNvPr id="0" name=""/>
        <dsp:cNvSpPr/>
      </dsp:nvSpPr>
      <dsp:spPr>
        <a:xfrm>
          <a:off x="0" y="715798"/>
          <a:ext cx="6478587" cy="566280"/>
        </a:xfrm>
        <a:prstGeom prst="round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hydrocodone (Vicodin</a:t>
          </a:r>
          <a:r>
            <a:rPr lang="en-US" sz="2200" b="0" i="0" kern="1200" baseline="30000"/>
            <a:t>®</a:t>
          </a:r>
          <a:r>
            <a:rPr lang="en-US" sz="2200" b="0" i="0" kern="1200"/>
            <a:t>) </a:t>
          </a:r>
          <a:endParaRPr lang="en-US" sz="2200" kern="1200"/>
        </a:p>
      </dsp:txBody>
      <dsp:txXfrm>
        <a:off x="27644" y="743442"/>
        <a:ext cx="6423299" cy="510992"/>
      </dsp:txXfrm>
    </dsp:sp>
    <dsp:sp modelId="{907782E2-B5A1-47D5-ABF9-24AEFC6607B0}">
      <dsp:nvSpPr>
        <dsp:cNvPr id="0" name=""/>
        <dsp:cNvSpPr/>
      </dsp:nvSpPr>
      <dsp:spPr>
        <a:xfrm>
          <a:off x="0" y="1345438"/>
          <a:ext cx="6478587" cy="5662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oxycodone (OxyContin</a:t>
          </a:r>
          <a:r>
            <a:rPr lang="en-US" sz="2200" b="0" i="0" kern="1200" baseline="30000"/>
            <a:t>®</a:t>
          </a:r>
          <a:r>
            <a:rPr lang="en-US" sz="2200" b="0" i="0" kern="1200"/>
            <a:t>, Percocet</a:t>
          </a:r>
          <a:r>
            <a:rPr lang="en-US" sz="2200" b="0" i="0" kern="1200" baseline="30000"/>
            <a:t>®</a:t>
          </a:r>
          <a:r>
            <a:rPr lang="en-US" sz="2200" b="0" i="0" kern="1200"/>
            <a:t>)</a:t>
          </a:r>
          <a:endParaRPr lang="en-US" sz="2200" kern="1200"/>
        </a:p>
      </dsp:txBody>
      <dsp:txXfrm>
        <a:off x="27644" y="1373082"/>
        <a:ext cx="6423299" cy="510992"/>
      </dsp:txXfrm>
    </dsp:sp>
    <dsp:sp modelId="{9A8BA4D8-C63F-47ED-9F73-B5A3C52406B9}">
      <dsp:nvSpPr>
        <dsp:cNvPr id="0" name=""/>
        <dsp:cNvSpPr/>
      </dsp:nvSpPr>
      <dsp:spPr>
        <a:xfrm>
          <a:off x="0" y="1975078"/>
          <a:ext cx="6478587" cy="56628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oxymorphone (Opana</a:t>
          </a:r>
          <a:r>
            <a:rPr lang="en-US" sz="2200" b="0" i="0" kern="1200" baseline="30000"/>
            <a:t>®</a:t>
          </a:r>
          <a:r>
            <a:rPr lang="en-US" sz="2200" b="0" i="0" kern="1200"/>
            <a:t>)</a:t>
          </a:r>
          <a:endParaRPr lang="en-US" sz="2200" kern="1200"/>
        </a:p>
      </dsp:txBody>
      <dsp:txXfrm>
        <a:off x="27644" y="2002722"/>
        <a:ext cx="6423299" cy="510992"/>
      </dsp:txXfrm>
    </dsp:sp>
    <dsp:sp modelId="{385D4569-843B-4B06-9544-F3A31F83E7F2}">
      <dsp:nvSpPr>
        <dsp:cNvPr id="0" name=""/>
        <dsp:cNvSpPr/>
      </dsp:nvSpPr>
      <dsp:spPr>
        <a:xfrm>
          <a:off x="0" y="2604719"/>
          <a:ext cx="6478587" cy="5662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morphine (Kadian</a:t>
          </a:r>
          <a:r>
            <a:rPr lang="en-US" sz="2200" b="0" i="0" kern="1200" baseline="30000"/>
            <a:t>®</a:t>
          </a:r>
          <a:r>
            <a:rPr lang="en-US" sz="2200" b="0" i="0" kern="1200"/>
            <a:t>, Avinza</a:t>
          </a:r>
          <a:r>
            <a:rPr lang="en-US" sz="2200" b="0" i="0" kern="1200" baseline="30000"/>
            <a:t>®</a:t>
          </a:r>
          <a:r>
            <a:rPr lang="en-US" sz="2200" b="0" i="0" kern="1200"/>
            <a:t>)</a:t>
          </a:r>
          <a:endParaRPr lang="en-US" sz="2200" kern="1200"/>
        </a:p>
      </dsp:txBody>
      <dsp:txXfrm>
        <a:off x="27644" y="2632363"/>
        <a:ext cx="6423299" cy="510992"/>
      </dsp:txXfrm>
    </dsp:sp>
    <dsp:sp modelId="{5EAB3011-39DB-43C2-9452-D56B64504306}">
      <dsp:nvSpPr>
        <dsp:cNvPr id="0" name=""/>
        <dsp:cNvSpPr/>
      </dsp:nvSpPr>
      <dsp:spPr>
        <a:xfrm>
          <a:off x="0" y="3234359"/>
          <a:ext cx="6478587" cy="566280"/>
        </a:xfrm>
        <a:prstGeom prst="round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codeine</a:t>
          </a:r>
          <a:endParaRPr lang="en-US" sz="2200" kern="1200"/>
        </a:p>
      </dsp:txBody>
      <dsp:txXfrm>
        <a:off x="27644" y="3262003"/>
        <a:ext cx="6423299" cy="510992"/>
      </dsp:txXfrm>
    </dsp:sp>
    <dsp:sp modelId="{B3C129CA-13DD-4CB6-9A60-37546D25ED5F}">
      <dsp:nvSpPr>
        <dsp:cNvPr id="0" name=""/>
        <dsp:cNvSpPr/>
      </dsp:nvSpPr>
      <dsp:spPr>
        <a:xfrm>
          <a:off x="0" y="3863999"/>
          <a:ext cx="6478587" cy="566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a:t>fentanyl</a:t>
          </a:r>
          <a:endParaRPr lang="en-US" sz="2200" kern="1200"/>
        </a:p>
      </dsp:txBody>
      <dsp:txXfrm>
        <a:off x="27644" y="3891643"/>
        <a:ext cx="6423299" cy="510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C5A8F-B80B-46B4-896F-4AEDA46B2A3F}">
      <dsp:nvSpPr>
        <dsp:cNvPr id="0" name=""/>
        <dsp:cNvSpPr/>
      </dsp:nvSpPr>
      <dsp:spPr>
        <a:xfrm>
          <a:off x="0" y="96049"/>
          <a:ext cx="6900512" cy="10135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0" i="0" kern="1200" dirty="0"/>
            <a:t>Long-term effects</a:t>
          </a:r>
          <a:r>
            <a:rPr lang="en-US" sz="2400" b="0" i="0" kern="1200" dirty="0"/>
            <a:t>:</a:t>
          </a:r>
          <a:endParaRPr lang="en-US" sz="2400" kern="1200" dirty="0"/>
        </a:p>
      </dsp:txBody>
      <dsp:txXfrm>
        <a:off x="49476" y="145525"/>
        <a:ext cx="6801560" cy="914560"/>
      </dsp:txXfrm>
    </dsp:sp>
    <dsp:sp modelId="{01A326A5-FFB0-4985-B9F5-FE1CE2DFC082}">
      <dsp:nvSpPr>
        <dsp:cNvPr id="0" name=""/>
        <dsp:cNvSpPr/>
      </dsp:nvSpPr>
      <dsp:spPr>
        <a:xfrm>
          <a:off x="0" y="1178681"/>
          <a:ext cx="6900512" cy="101351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increased tolerance</a:t>
          </a:r>
          <a:endParaRPr lang="en-US" sz="2400" kern="1200"/>
        </a:p>
      </dsp:txBody>
      <dsp:txXfrm>
        <a:off x="49476" y="1228157"/>
        <a:ext cx="6801560" cy="914560"/>
      </dsp:txXfrm>
    </dsp:sp>
    <dsp:sp modelId="{15489C10-829E-45FA-8AB5-64F0E5D7824E}">
      <dsp:nvSpPr>
        <dsp:cNvPr id="0" name=""/>
        <dsp:cNvSpPr/>
      </dsp:nvSpPr>
      <dsp:spPr>
        <a:xfrm>
          <a:off x="0" y="2261314"/>
          <a:ext cx="6900512" cy="101351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constipation</a:t>
          </a:r>
          <a:endParaRPr lang="en-US" sz="2400" kern="1200"/>
        </a:p>
      </dsp:txBody>
      <dsp:txXfrm>
        <a:off x="49476" y="2310790"/>
        <a:ext cx="6801560" cy="914560"/>
      </dsp:txXfrm>
    </dsp:sp>
    <dsp:sp modelId="{706F6195-59B0-4DC0-914C-7AF7FF732C19}">
      <dsp:nvSpPr>
        <dsp:cNvPr id="0" name=""/>
        <dsp:cNvSpPr/>
      </dsp:nvSpPr>
      <dsp:spPr>
        <a:xfrm>
          <a:off x="0" y="3343946"/>
          <a:ext cx="6900512" cy="101351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dependence</a:t>
          </a:r>
          <a:endParaRPr lang="en-US" sz="2400" kern="1200"/>
        </a:p>
      </dsp:txBody>
      <dsp:txXfrm>
        <a:off x="49476" y="3393422"/>
        <a:ext cx="6801560" cy="914560"/>
      </dsp:txXfrm>
    </dsp:sp>
    <dsp:sp modelId="{46A15E1E-809B-422A-8517-C8903672BE19}">
      <dsp:nvSpPr>
        <dsp:cNvPr id="0" name=""/>
        <dsp:cNvSpPr/>
      </dsp:nvSpPr>
      <dsp:spPr>
        <a:xfrm>
          <a:off x="0" y="4426579"/>
          <a:ext cx="6900512" cy="10135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damage to vital organs such as the lungs, brain and heart</a:t>
          </a:r>
          <a:endParaRPr lang="en-US" sz="2400" kern="1200"/>
        </a:p>
      </dsp:txBody>
      <dsp:txXfrm>
        <a:off x="49476" y="4476055"/>
        <a:ext cx="6801560" cy="9145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55570-A3A1-45E8-98A7-55873BA6E5E3}">
      <dsp:nvSpPr>
        <dsp:cNvPr id="0" name=""/>
        <dsp:cNvSpPr/>
      </dsp:nvSpPr>
      <dsp:spPr>
        <a:xfrm>
          <a:off x="2964" y="254305"/>
          <a:ext cx="2351960" cy="141117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a:t>reduced inhibitions</a:t>
          </a:r>
          <a:endParaRPr lang="en-US" sz="2600" kern="1200"/>
        </a:p>
      </dsp:txBody>
      <dsp:txXfrm>
        <a:off x="2964" y="254305"/>
        <a:ext cx="2351960" cy="1411176"/>
      </dsp:txXfrm>
    </dsp:sp>
    <dsp:sp modelId="{A1BC9ADD-1B63-459D-8F70-F34C48D1F059}">
      <dsp:nvSpPr>
        <dsp:cNvPr id="0" name=""/>
        <dsp:cNvSpPr/>
      </dsp:nvSpPr>
      <dsp:spPr>
        <a:xfrm>
          <a:off x="2590121" y="254305"/>
          <a:ext cx="2351960" cy="1411176"/>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a:t>enhanced mood</a:t>
          </a:r>
          <a:endParaRPr lang="en-US" sz="2600" kern="1200"/>
        </a:p>
      </dsp:txBody>
      <dsp:txXfrm>
        <a:off x="2590121" y="254305"/>
        <a:ext cx="2351960" cy="1411176"/>
      </dsp:txXfrm>
    </dsp:sp>
    <dsp:sp modelId="{7F46B86B-DB8F-45EC-893A-3511A7D179F6}">
      <dsp:nvSpPr>
        <dsp:cNvPr id="0" name=""/>
        <dsp:cNvSpPr/>
      </dsp:nvSpPr>
      <dsp:spPr>
        <a:xfrm>
          <a:off x="5177278" y="254305"/>
          <a:ext cx="2351960" cy="1411176"/>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a:t>reduced anxiety</a:t>
          </a:r>
          <a:endParaRPr lang="en-US" sz="2600" kern="1200"/>
        </a:p>
      </dsp:txBody>
      <dsp:txXfrm>
        <a:off x="5177278" y="254305"/>
        <a:ext cx="2351960" cy="1411176"/>
      </dsp:txXfrm>
    </dsp:sp>
    <dsp:sp modelId="{87254122-CAC1-4F40-B184-36493D9E9730}">
      <dsp:nvSpPr>
        <dsp:cNvPr id="0" name=""/>
        <dsp:cNvSpPr/>
      </dsp:nvSpPr>
      <dsp:spPr>
        <a:xfrm>
          <a:off x="7764434" y="254305"/>
          <a:ext cx="2351960" cy="1411176"/>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a:t>slowed reaction time</a:t>
          </a:r>
          <a:endParaRPr lang="en-US" sz="2600" kern="1200"/>
        </a:p>
      </dsp:txBody>
      <dsp:txXfrm>
        <a:off x="7764434" y="254305"/>
        <a:ext cx="2351960" cy="1411176"/>
      </dsp:txXfrm>
    </dsp:sp>
    <dsp:sp modelId="{9E8DD2D2-B619-416B-9286-73F2C251CC36}">
      <dsp:nvSpPr>
        <dsp:cNvPr id="0" name=""/>
        <dsp:cNvSpPr/>
      </dsp:nvSpPr>
      <dsp:spPr>
        <a:xfrm>
          <a:off x="1296543" y="1900678"/>
          <a:ext cx="2351960" cy="1411176"/>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a:t>impaired judgement</a:t>
          </a:r>
          <a:endParaRPr lang="en-US" sz="2600" kern="1200"/>
        </a:p>
      </dsp:txBody>
      <dsp:txXfrm>
        <a:off x="1296543" y="1900678"/>
        <a:ext cx="2351960" cy="1411176"/>
      </dsp:txXfrm>
    </dsp:sp>
    <dsp:sp modelId="{A41947F2-BF24-4F7A-AB15-4753CAB7FEF8}">
      <dsp:nvSpPr>
        <dsp:cNvPr id="0" name=""/>
        <dsp:cNvSpPr/>
      </dsp:nvSpPr>
      <dsp:spPr>
        <a:xfrm>
          <a:off x="3883699" y="1900678"/>
          <a:ext cx="2351960" cy="1411176"/>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a:t>slowed breathing</a:t>
          </a:r>
          <a:endParaRPr lang="en-US" sz="2600" kern="1200"/>
        </a:p>
      </dsp:txBody>
      <dsp:txXfrm>
        <a:off x="3883699" y="1900678"/>
        <a:ext cx="2351960" cy="1411176"/>
      </dsp:txXfrm>
    </dsp:sp>
    <dsp:sp modelId="{C6677F73-3DC0-471C-9AAC-ECE043A5755C}">
      <dsp:nvSpPr>
        <dsp:cNvPr id="0" name=""/>
        <dsp:cNvSpPr/>
      </dsp:nvSpPr>
      <dsp:spPr>
        <a:xfrm>
          <a:off x="6470856" y="1900678"/>
          <a:ext cx="2351960" cy="1411176"/>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0" i="0" kern="1200"/>
            <a:t>increased risk of accident or injury</a:t>
          </a:r>
          <a:endParaRPr lang="en-US" sz="2600" kern="1200"/>
        </a:p>
      </dsp:txBody>
      <dsp:txXfrm>
        <a:off x="6470856" y="1900678"/>
        <a:ext cx="2351960" cy="14111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98385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df.org.au/drug-facts/cannabi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df.org.au/drug-facts/medicinal-cannabi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df.org.au/drug-facts/lsd/"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adf.org.au/drug-facts/nbomes/" TargetMode="External"/><Relationship Id="rId4" Type="http://schemas.openxmlformats.org/officeDocument/2006/relationships/hyperlink" Target="https://adf.org.au/drug-facts/psilocybi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adf.org.au/drug-facts/inhalan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adf.org.au/drug-facts/mdma/" TargetMode="External"/><Relationship Id="rId3" Type="http://schemas.openxmlformats.org/officeDocument/2006/relationships/hyperlink" Target="https://adf.org.au/drug-facts/alcohol/" TargetMode="External"/><Relationship Id="rId7" Type="http://schemas.openxmlformats.org/officeDocument/2006/relationships/hyperlink" Target="https://adf.org.au/drug-facts/amphetamine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adf.org.au/drug-facts/ice/" TargetMode="External"/><Relationship Id="rId5" Type="http://schemas.openxmlformats.org/officeDocument/2006/relationships/hyperlink" Target="https://adf.org.au/drug-facts/benzodiazepines/" TargetMode="External"/><Relationship Id="rId4" Type="http://schemas.openxmlformats.org/officeDocument/2006/relationships/hyperlink" Target="https://adf.org.au/drug-facts/cannabi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First, we should identify that drugs can be classified in many ways. </a:t>
            </a:r>
            <a:br>
              <a:rPr lang="en-US" b="0" i="0" dirty="0">
                <a:solidFill>
                  <a:srgbClr val="262626"/>
                </a:solidFill>
                <a:effectLst/>
                <a:latin typeface="GT-Walsheim"/>
              </a:rPr>
            </a:br>
            <a:r>
              <a:rPr lang="en-US" b="0" i="0" dirty="0">
                <a:solidFill>
                  <a:srgbClr val="262626"/>
                </a:solidFill>
                <a:effectLst/>
                <a:latin typeface="GT-Walsheim"/>
              </a:rPr>
              <a:t>They can be grouped according to:</a:t>
            </a:r>
          </a:p>
          <a:p>
            <a:pPr algn="l">
              <a:buFont typeface="Arial" panose="020B0604020202020204" pitchFamily="34" charset="0"/>
              <a:buChar char="•"/>
            </a:pPr>
            <a:r>
              <a:rPr lang="en-US" b="0" i="0" dirty="0">
                <a:solidFill>
                  <a:srgbClr val="262626"/>
                </a:solidFill>
                <a:effectLst/>
                <a:latin typeface="GT-Walsheim"/>
              </a:rPr>
              <a:t>uses (medicinal or recreational)</a:t>
            </a:r>
          </a:p>
          <a:p>
            <a:pPr algn="l">
              <a:buFont typeface="Arial" panose="020B0604020202020204" pitchFamily="34" charset="0"/>
              <a:buChar char="•"/>
            </a:pPr>
            <a:r>
              <a:rPr lang="en-US" b="0" i="0" dirty="0">
                <a:solidFill>
                  <a:srgbClr val="262626"/>
                </a:solidFill>
                <a:effectLst/>
                <a:latin typeface="GT-Walsheim"/>
              </a:rPr>
              <a:t>effect on the body (the specific effect on the central nervous system)</a:t>
            </a:r>
          </a:p>
          <a:p>
            <a:pPr algn="l">
              <a:buFont typeface="Arial" panose="020B0604020202020204" pitchFamily="34" charset="0"/>
              <a:buChar char="•"/>
            </a:pPr>
            <a:r>
              <a:rPr lang="en-US" b="0" i="0" dirty="0">
                <a:solidFill>
                  <a:srgbClr val="262626"/>
                </a:solidFill>
                <a:effectLst/>
                <a:latin typeface="GT-Walsheim"/>
              </a:rPr>
              <a:t>source of the substance (synthetic or plant)</a:t>
            </a:r>
          </a:p>
          <a:p>
            <a:pPr algn="l">
              <a:buFont typeface="Arial" panose="020B0604020202020204" pitchFamily="34" charset="0"/>
              <a:buChar char="•"/>
            </a:pPr>
            <a:r>
              <a:rPr lang="en-US" b="0" i="0" dirty="0">
                <a:solidFill>
                  <a:srgbClr val="262626"/>
                </a:solidFill>
                <a:effectLst/>
                <a:latin typeface="GT-Walsheim"/>
              </a:rPr>
              <a:t>legal status (legal/illegal/</a:t>
            </a:r>
            <a:r>
              <a:rPr lang="en-US" b="0" i="0" dirty="0" err="1">
                <a:solidFill>
                  <a:srgbClr val="262626"/>
                </a:solidFill>
                <a:effectLst/>
                <a:latin typeface="GT-Walsheim"/>
              </a:rPr>
              <a:t>decriminalised</a:t>
            </a:r>
            <a:r>
              <a:rPr lang="en-US" b="0" i="0" dirty="0">
                <a:solidFill>
                  <a:srgbClr val="262626"/>
                </a:solidFill>
                <a:effectLst/>
                <a:latin typeface="GT-Walsheim"/>
              </a:rPr>
              <a:t>)</a:t>
            </a:r>
          </a:p>
          <a:p>
            <a:pPr algn="l">
              <a:buFont typeface="Arial" panose="020B0604020202020204" pitchFamily="34" charset="0"/>
              <a:buChar char="•"/>
            </a:pPr>
            <a:r>
              <a:rPr lang="en-US" b="0" i="0" dirty="0">
                <a:solidFill>
                  <a:srgbClr val="262626"/>
                </a:solidFill>
                <a:effectLst/>
                <a:latin typeface="GT-Walsheim"/>
              </a:rPr>
              <a:t>risk status (dangerous/safe).</a:t>
            </a:r>
            <a:r>
              <a:rPr lang="en-US" b="0" i="0" baseline="30000" dirty="0">
                <a:solidFill>
                  <a:srgbClr val="262626"/>
                </a:solidFill>
                <a:effectLst/>
                <a:latin typeface="GT-Walsheim"/>
              </a:rPr>
              <a:t>1</a:t>
            </a:r>
            <a:endParaRPr lang="en-US" b="0" i="0" dirty="0">
              <a:solidFill>
                <a:srgbClr val="262626"/>
              </a:solidFill>
              <a:effectLst/>
              <a:latin typeface="GT-Walsheim"/>
            </a:endParaRPr>
          </a:p>
          <a:p>
            <a:pPr algn="l"/>
            <a:r>
              <a:rPr lang="en-US" b="1" i="0" u="sng" dirty="0">
                <a:solidFill>
                  <a:srgbClr val="262626"/>
                </a:solidFill>
                <a:effectLst/>
                <a:latin typeface="GT-Walsheim"/>
              </a:rPr>
              <a:t>The Drug Wheel is a classification model that groups different types of drugs based on the effect they have on the body. It has seven categories.</a:t>
            </a:r>
            <a:br>
              <a:rPr lang="en-US" b="0" i="0" dirty="0">
                <a:solidFill>
                  <a:srgbClr val="262626"/>
                </a:solidFill>
                <a:effectLst/>
                <a:latin typeface="GT-Walsheim"/>
              </a:rPr>
            </a:br>
            <a:r>
              <a:rPr lang="en-US" b="0" i="0" dirty="0">
                <a:solidFill>
                  <a:srgbClr val="262626"/>
                </a:solidFill>
                <a:effectLst/>
                <a:latin typeface="GT-Walsheim"/>
              </a:rPr>
              <a:t>Stimulants</a:t>
            </a:r>
          </a:p>
          <a:p>
            <a:pPr algn="l"/>
            <a:r>
              <a:rPr lang="en-US" b="0" i="0" dirty="0">
                <a:solidFill>
                  <a:srgbClr val="262626"/>
                </a:solidFill>
                <a:effectLst/>
                <a:latin typeface="GT-Walsheim"/>
              </a:rPr>
              <a:t>Empathogens</a:t>
            </a:r>
          </a:p>
          <a:p>
            <a:pPr algn="l"/>
            <a:r>
              <a:rPr lang="en-US" b="0" i="0" dirty="0">
                <a:solidFill>
                  <a:srgbClr val="262626"/>
                </a:solidFill>
                <a:effectLst/>
                <a:latin typeface="GT-Walsheim"/>
              </a:rPr>
              <a:t>Psychedelics</a:t>
            </a:r>
          </a:p>
          <a:p>
            <a:pPr algn="l"/>
            <a:r>
              <a:rPr lang="en-US" b="0" i="0" dirty="0" err="1">
                <a:solidFill>
                  <a:srgbClr val="262626"/>
                </a:solidFill>
                <a:effectLst/>
                <a:latin typeface="GT-Walsheim"/>
              </a:rPr>
              <a:t>Dissociatives</a:t>
            </a:r>
            <a:endParaRPr lang="en-US" b="0" i="0" dirty="0">
              <a:solidFill>
                <a:srgbClr val="262626"/>
              </a:solidFill>
              <a:effectLst/>
              <a:latin typeface="GT-Walsheim"/>
            </a:endParaRPr>
          </a:p>
          <a:p>
            <a:pPr algn="l"/>
            <a:r>
              <a:rPr lang="en-US" b="0" i="0" dirty="0">
                <a:solidFill>
                  <a:srgbClr val="262626"/>
                </a:solidFill>
                <a:effectLst/>
                <a:latin typeface="GT-Walsheim"/>
              </a:rPr>
              <a:t>Cannabinoids</a:t>
            </a:r>
          </a:p>
          <a:p>
            <a:pPr algn="l"/>
            <a:r>
              <a:rPr lang="en-US" b="0" i="0" dirty="0">
                <a:solidFill>
                  <a:srgbClr val="262626"/>
                </a:solidFill>
                <a:effectLst/>
                <a:latin typeface="GT-Walsheim"/>
              </a:rPr>
              <a:t>Depressants</a:t>
            </a:r>
          </a:p>
          <a:p>
            <a:pPr algn="l"/>
            <a:r>
              <a:rPr lang="en-US" b="0" i="0" dirty="0">
                <a:solidFill>
                  <a:srgbClr val="262626"/>
                </a:solidFill>
                <a:effectLst/>
                <a:latin typeface="GT-Walsheim"/>
              </a:rPr>
              <a:t>Opioids</a:t>
            </a:r>
          </a:p>
          <a:p>
            <a:pPr algn="l"/>
            <a:r>
              <a:rPr lang="en-US" sz="1600" b="1" i="1" u="sng" dirty="0">
                <a:solidFill>
                  <a:srgbClr val="262626"/>
                </a:solidFill>
                <a:effectLst/>
                <a:latin typeface="GT-Walsheim"/>
              </a:rPr>
              <a:t>We will look at each classification and how that family of drugs effect driving skills.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a:t>
            </a:fld>
            <a:endParaRPr lang="en-US"/>
          </a:p>
        </p:txBody>
      </p:sp>
    </p:spTree>
    <p:extLst>
      <p:ext uri="{BB962C8B-B14F-4D97-AF65-F5344CB8AC3E}">
        <p14:creationId xmlns:p14="http://schemas.microsoft.com/office/powerpoint/2010/main" val="4039905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Open Sans" panose="020B0606030504020204" pitchFamily="34" charset="0"/>
              </a:rPr>
              <a:t>Along with marijuana, prescription drugs are linked to drugged driving crashes. In 2016, 19.7 percent of drivers who drove while under the influence tested positive for some type of opioid.</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11</a:t>
            </a:fld>
            <a:endParaRPr lang="en-US"/>
          </a:p>
        </p:txBody>
      </p:sp>
    </p:spTree>
    <p:extLst>
      <p:ext uri="{BB962C8B-B14F-4D97-AF65-F5344CB8AC3E}">
        <p14:creationId xmlns:p14="http://schemas.microsoft.com/office/powerpoint/2010/main" val="725534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Stimulants include caffeine, nicotine, amphetamines and cocaine. Large doses can cause over-stimulation, resulting in anxiety, panic, seizures, headaches, stomach cramps, aggression and paranoia. Long-term use of strong stimulants can have adverse effects.</a:t>
            </a:r>
          </a:p>
        </p:txBody>
      </p:sp>
      <p:sp>
        <p:nvSpPr>
          <p:cNvPr id="4" name="Slide Number Placeholder 3"/>
          <p:cNvSpPr>
            <a:spLocks noGrp="1"/>
          </p:cNvSpPr>
          <p:nvPr>
            <p:ph type="sldNum" sz="quarter" idx="10"/>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213270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There is no safe level of drug use.</a:t>
            </a:r>
            <a:r>
              <a:rPr lang="en-US" b="0" i="0" dirty="0">
                <a:solidFill>
                  <a:srgbClr val="262626"/>
                </a:solidFill>
                <a:effectLst/>
                <a:latin typeface="GT-Walsheim"/>
              </a:rPr>
              <a:t> Use of any drug always carries some risk. It’s important to be careful when taking any type of drug.</a:t>
            </a:r>
          </a:p>
        </p:txBody>
      </p:sp>
      <p:sp>
        <p:nvSpPr>
          <p:cNvPr id="4" name="Slide Number Placeholder 3"/>
          <p:cNvSpPr>
            <a:spLocks noGrp="1"/>
          </p:cNvSpPr>
          <p:nvPr>
            <p:ph type="sldNum" sz="quarter" idx="10"/>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3719268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262626"/>
                </a:solidFill>
                <a:effectLst/>
                <a:latin typeface="GT-Walsheim"/>
              </a:rPr>
              <a:t>Effects are:</a:t>
            </a:r>
          </a:p>
          <a:p>
            <a:pPr algn="l">
              <a:buFont typeface="Arial" panose="020B0604020202020204" pitchFamily="34" charset="0"/>
              <a:buChar char="•"/>
            </a:pPr>
            <a:r>
              <a:rPr lang="en-US" sz="1200" b="0" i="0" dirty="0">
                <a:solidFill>
                  <a:srgbClr val="262626"/>
                </a:solidFill>
                <a:effectLst/>
                <a:latin typeface="GT-Walsheim"/>
              </a:rPr>
              <a:t>euphoria</a:t>
            </a:r>
          </a:p>
          <a:p>
            <a:pPr algn="l">
              <a:buFont typeface="Arial" panose="020B0604020202020204" pitchFamily="34" charset="0"/>
              <a:buChar char="•"/>
            </a:pPr>
            <a:r>
              <a:rPr lang="en-US" sz="1200" b="0" i="0" dirty="0">
                <a:solidFill>
                  <a:srgbClr val="262626"/>
                </a:solidFill>
                <a:effectLst/>
                <a:latin typeface="GT-Walsheim"/>
              </a:rPr>
              <a:t>heightened feelings of wellbeing</a:t>
            </a:r>
          </a:p>
          <a:p>
            <a:pPr algn="l">
              <a:buFont typeface="Arial" panose="020B0604020202020204" pitchFamily="34" charset="0"/>
              <a:buChar char="•"/>
            </a:pPr>
            <a:r>
              <a:rPr lang="en-US" sz="1200" b="0" i="0" dirty="0">
                <a:solidFill>
                  <a:srgbClr val="262626"/>
                </a:solidFill>
                <a:effectLst/>
                <a:latin typeface="GT-Walsheim"/>
              </a:rPr>
              <a:t>increased heart rate and blood pressure</a:t>
            </a:r>
          </a:p>
          <a:p>
            <a:pPr algn="l">
              <a:buFont typeface="Arial" panose="020B0604020202020204" pitchFamily="34" charset="0"/>
              <a:buChar char="•"/>
            </a:pPr>
            <a:r>
              <a:rPr lang="en-US" sz="1200" b="0" i="0" dirty="0">
                <a:solidFill>
                  <a:srgbClr val="262626"/>
                </a:solidFill>
                <a:effectLst/>
                <a:latin typeface="GT-Walsheim"/>
              </a:rPr>
              <a:t>increased alertness</a:t>
            </a:r>
          </a:p>
          <a:p>
            <a:pPr algn="l">
              <a:buFont typeface="Arial" panose="020B0604020202020204" pitchFamily="34" charset="0"/>
              <a:buChar char="•"/>
            </a:pPr>
            <a:r>
              <a:rPr lang="en-US" sz="1200" b="0" i="0" dirty="0">
                <a:solidFill>
                  <a:srgbClr val="262626"/>
                </a:solidFill>
                <a:effectLst/>
                <a:latin typeface="GT-Walsheim"/>
              </a:rPr>
              <a:t>talkativeness</a:t>
            </a:r>
          </a:p>
          <a:p>
            <a:pPr algn="l"/>
            <a:endParaRPr lang="en-US" b="0" i="0" dirty="0">
              <a:solidFill>
                <a:srgbClr val="262626"/>
              </a:solidFill>
              <a:effectLst/>
              <a:latin typeface="GT-Walsheim"/>
            </a:endParaRPr>
          </a:p>
        </p:txBody>
      </p:sp>
      <p:sp>
        <p:nvSpPr>
          <p:cNvPr id="4" name="Slide Number Placeholder 3"/>
          <p:cNvSpPr>
            <a:spLocks noGrp="1"/>
          </p:cNvSpPr>
          <p:nvPr>
            <p:ph type="sldNum" sz="quarter" idx="10"/>
          </p:nvPr>
        </p:nvSpPr>
        <p:spPr/>
        <p:txBody>
          <a:bodyPr/>
          <a:lstStyle/>
          <a:p>
            <a:fld id="{E0746DE6-3336-457D-A091-FA20AC1C536E}" type="slidenum">
              <a:rPr lang="en-US" smtClean="0"/>
              <a:t>14</a:t>
            </a:fld>
            <a:endParaRPr lang="en-US"/>
          </a:p>
        </p:txBody>
      </p:sp>
    </p:spTree>
    <p:extLst>
      <p:ext uri="{BB962C8B-B14F-4D97-AF65-F5344CB8AC3E}">
        <p14:creationId xmlns:p14="http://schemas.microsoft.com/office/powerpoint/2010/main" val="2896361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The effects of taking stimulants with other drugs − including over-the-counter or prescribed medications − can be unpredictable and dangerous</a:t>
            </a:r>
          </a:p>
        </p:txBody>
      </p:sp>
      <p:sp>
        <p:nvSpPr>
          <p:cNvPr id="4" name="Slide Number Placeholder 3"/>
          <p:cNvSpPr>
            <a:spLocks noGrp="1"/>
          </p:cNvSpPr>
          <p:nvPr>
            <p:ph type="sldNum" sz="quarter" idx="10"/>
          </p:nvPr>
        </p:nvSpPr>
        <p:spPr/>
        <p:txBody>
          <a:bodyPr/>
          <a:lstStyle/>
          <a:p>
            <a:fld id="{E0746DE6-3336-457D-A091-FA20AC1C536E}" type="slidenum">
              <a:rPr lang="en-US" smtClean="0"/>
              <a:t>15</a:t>
            </a:fld>
            <a:endParaRPr lang="en-US"/>
          </a:p>
        </p:txBody>
      </p:sp>
    </p:spTree>
    <p:extLst>
      <p:ext uri="{BB962C8B-B14F-4D97-AF65-F5344CB8AC3E}">
        <p14:creationId xmlns:p14="http://schemas.microsoft.com/office/powerpoint/2010/main" val="367630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Roboto" panose="02000000000000000000" pitchFamily="2" charset="0"/>
              </a:rPr>
              <a:t>Cocaine and methamphetamine can make drivers more </a:t>
            </a:r>
            <a:r>
              <a:rPr lang="en-US" b="1" i="0" dirty="0">
                <a:solidFill>
                  <a:srgbClr val="202124"/>
                </a:solidFill>
                <a:effectLst/>
                <a:latin typeface="Roboto" panose="02000000000000000000" pitchFamily="2" charset="0"/>
              </a:rPr>
              <a:t>aggressive and reckless</a:t>
            </a:r>
            <a:r>
              <a:rPr lang="en-US" b="0" i="0" dirty="0">
                <a:solidFill>
                  <a:srgbClr val="202124"/>
                </a:solidFill>
                <a:effectLst/>
                <a:latin typeface="Roboto" panose="02000000000000000000" pitchFamily="2" charset="0"/>
              </a:rPr>
              <a:t>. </a:t>
            </a:r>
            <a:br>
              <a:rPr lang="en-US" b="0" i="0" dirty="0">
                <a:solidFill>
                  <a:srgbClr val="202124"/>
                </a:solidFill>
                <a:effectLst/>
                <a:latin typeface="Roboto" panose="02000000000000000000" pitchFamily="2" charset="0"/>
              </a:rPr>
            </a:br>
            <a:r>
              <a:rPr lang="en-US" b="0" i="0" dirty="0">
                <a:solidFill>
                  <a:srgbClr val="202124"/>
                </a:solidFill>
                <a:effectLst/>
                <a:latin typeface="Roboto" panose="02000000000000000000" pitchFamily="2" charset="0"/>
              </a:rPr>
              <a:t>Using two or more drugs at the same time, including alcohol, can amplify the impairing effects of each drug a person has consumed. </a:t>
            </a:r>
            <a:br>
              <a:rPr lang="en-US" b="0" i="0" dirty="0">
                <a:solidFill>
                  <a:srgbClr val="202124"/>
                </a:solidFill>
                <a:effectLst/>
                <a:latin typeface="Roboto" panose="02000000000000000000" pitchFamily="2" charset="0"/>
              </a:rPr>
            </a:br>
            <a:r>
              <a:rPr lang="en-US" b="0" i="0" dirty="0">
                <a:solidFill>
                  <a:srgbClr val="202124"/>
                </a:solidFill>
                <a:effectLst/>
                <a:latin typeface="Roboto" panose="02000000000000000000" pitchFamily="2" charset="0"/>
              </a:rPr>
              <a:t>Some prescription and over-the-counter medicines can cause extreme drowsiness, dizziness, and other side effects.</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753500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Types of cannabinoids</a:t>
            </a:r>
          </a:p>
          <a:p>
            <a:pPr algn="l">
              <a:buFont typeface="Arial" panose="020B0604020202020204" pitchFamily="34" charset="0"/>
              <a:buChar char="•"/>
            </a:pPr>
            <a:r>
              <a:rPr lang="en-US" b="0" i="0" u="sng" dirty="0">
                <a:solidFill>
                  <a:srgbClr val="262626"/>
                </a:solidFill>
                <a:effectLst/>
                <a:latin typeface="GT-Walsheim"/>
                <a:hlinkClick r:id="rId3"/>
              </a:rPr>
              <a:t>Cannabis</a:t>
            </a:r>
            <a:r>
              <a:rPr lang="en-US" b="0" i="0" dirty="0">
                <a:solidFill>
                  <a:srgbClr val="262626"/>
                </a:solidFill>
                <a:effectLst/>
                <a:latin typeface="GT-Walsheim"/>
              </a:rPr>
              <a:t> – the dried leaves and flowers (buds) of the cannabis plant that are smoked in a joint or a bong. This is the most common form.</a:t>
            </a:r>
          </a:p>
          <a:p>
            <a:pPr algn="l">
              <a:buFont typeface="Arial" panose="020B0604020202020204" pitchFamily="34" charset="0"/>
              <a:buChar char="•"/>
            </a:pPr>
            <a:r>
              <a:rPr lang="en-US" b="0" i="0" dirty="0">
                <a:solidFill>
                  <a:srgbClr val="262626"/>
                </a:solidFill>
                <a:effectLst/>
                <a:latin typeface="GT-Walsheim"/>
              </a:rPr>
              <a:t>Hemp – the </a:t>
            </a:r>
            <a:r>
              <a:rPr lang="en-US" b="0" i="0" dirty="0" err="1">
                <a:solidFill>
                  <a:srgbClr val="262626"/>
                </a:solidFill>
                <a:effectLst/>
                <a:latin typeface="GT-Walsheim"/>
              </a:rPr>
              <a:t>fibre</a:t>
            </a:r>
            <a:r>
              <a:rPr lang="en-US" b="0" i="0" dirty="0">
                <a:solidFill>
                  <a:srgbClr val="262626"/>
                </a:solidFill>
                <a:effectLst/>
                <a:latin typeface="GT-Walsheim"/>
              </a:rPr>
              <a:t> of the cannabis plant, extracted from the stem and used to make rope, strong fabrics, </a:t>
            </a:r>
            <a:r>
              <a:rPr lang="en-US" b="0" i="0" dirty="0" err="1">
                <a:solidFill>
                  <a:srgbClr val="262626"/>
                </a:solidFill>
                <a:effectLst/>
                <a:latin typeface="GT-Walsheim"/>
              </a:rPr>
              <a:t>fibreboard</a:t>
            </a:r>
            <a:r>
              <a:rPr lang="en-US" b="0" i="0" dirty="0">
                <a:solidFill>
                  <a:srgbClr val="262626"/>
                </a:solidFill>
                <a:effectLst/>
                <a:latin typeface="GT-Walsheim"/>
              </a:rPr>
              <a:t>, and paper.</a:t>
            </a:r>
          </a:p>
          <a:p>
            <a:pPr algn="l">
              <a:buFont typeface="Arial" panose="020B0604020202020204" pitchFamily="34" charset="0"/>
              <a:buChar char="•"/>
            </a:pPr>
            <a:r>
              <a:rPr lang="en-US" b="0" i="0" u="sng" dirty="0">
                <a:solidFill>
                  <a:srgbClr val="262626"/>
                </a:solidFill>
                <a:effectLst/>
                <a:latin typeface="GT-Walsheim"/>
                <a:hlinkClick r:id="rId4"/>
              </a:rPr>
              <a:t>Medicinal cannabinoids</a:t>
            </a:r>
            <a:r>
              <a:rPr lang="en-US" b="0" i="0" dirty="0">
                <a:solidFill>
                  <a:srgbClr val="262626"/>
                </a:solidFill>
                <a:effectLst/>
                <a:latin typeface="GT-Walsheim"/>
              </a:rPr>
              <a:t> including pharmaceutical cannabis products that are approved by an </a:t>
            </a:r>
            <a:r>
              <a:rPr lang="en-US" b="0" i="0" dirty="0" err="1">
                <a:solidFill>
                  <a:srgbClr val="262626"/>
                </a:solidFill>
                <a:effectLst/>
                <a:latin typeface="GT-Walsheim"/>
              </a:rPr>
              <a:t>organisation</a:t>
            </a:r>
            <a:r>
              <a:rPr lang="en-US" b="0" i="0" dirty="0">
                <a:solidFill>
                  <a:srgbClr val="262626"/>
                </a:solidFill>
                <a:effectLst/>
                <a:latin typeface="GT-Walsheim"/>
              </a:rPr>
              <a:t> such as the Therapeutic Goods Administration (TGA), including </a:t>
            </a:r>
            <a:r>
              <a:rPr lang="en-US" b="0" i="0" dirty="0" err="1">
                <a:solidFill>
                  <a:srgbClr val="262626"/>
                </a:solidFill>
                <a:effectLst/>
                <a:latin typeface="GT-Walsheim"/>
              </a:rPr>
              <a:t>nabiximols</a:t>
            </a:r>
            <a:r>
              <a:rPr lang="en-US" b="0" i="0" dirty="0">
                <a:solidFill>
                  <a:srgbClr val="262626"/>
                </a:solidFill>
                <a:effectLst/>
                <a:latin typeface="GT-Walsheim"/>
              </a:rPr>
              <a:t> (Sativex®) and synthetic cannabinoids such as Dronabinol®.</a:t>
            </a:r>
            <a:r>
              <a:rPr lang="en-US" b="0" i="0" baseline="30000" dirty="0">
                <a:solidFill>
                  <a:srgbClr val="262626"/>
                </a:solidFill>
                <a:effectLst/>
                <a:latin typeface="GT-Walsheim"/>
              </a:rPr>
              <a:t>5</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HU-210 – a synthetic analogue of THC, first synthesized in Israel in 1988 and considered to have a potency of at least 100 times that of THC.</a:t>
            </a:r>
            <a:r>
              <a:rPr lang="en-US" b="0" i="0" baseline="30000" dirty="0">
                <a:solidFill>
                  <a:srgbClr val="262626"/>
                </a:solidFill>
                <a:effectLst/>
                <a:latin typeface="GT-Walsheim"/>
              </a:rPr>
              <a:t>5</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UR-144 – similar effects to THC, though slightly less potent than THC.</a:t>
            </a:r>
            <a:r>
              <a:rPr lang="en-US" b="0" i="0" baseline="30000" dirty="0">
                <a:solidFill>
                  <a:srgbClr val="262626"/>
                </a:solidFill>
                <a:effectLst/>
                <a:latin typeface="GT-Walsheim"/>
              </a:rPr>
              <a:t>6</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JWH – a series of synthetic cannabinoids created in 1994 by Dr John W. Huffman for studies of the cannabinoid receptors.</a:t>
            </a:r>
            <a:r>
              <a:rPr lang="en-US" b="0" i="0" baseline="30000" dirty="0">
                <a:solidFill>
                  <a:srgbClr val="262626"/>
                </a:solidFill>
                <a:effectLst/>
                <a:latin typeface="GT-Walsheim"/>
              </a:rPr>
              <a:t>7</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5F-ADB – a synthetic cannabinoid that was first identified in late 2014 from post-mortem samples taken from an individual who had died after using a product containing this substance.</a:t>
            </a:r>
            <a:r>
              <a:rPr lang="en-US" b="0" i="0" baseline="30000" dirty="0">
                <a:solidFill>
                  <a:srgbClr val="262626"/>
                </a:solidFill>
                <a:effectLst/>
                <a:latin typeface="GT-Walsheim"/>
              </a:rPr>
              <a:t>8</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CUMYL-PEGACLONE emerged in late 2016 on the German drug market.</a:t>
            </a:r>
            <a:r>
              <a:rPr lang="en-US" b="0" i="0" baseline="30000" dirty="0">
                <a:solidFill>
                  <a:srgbClr val="262626"/>
                </a:solidFill>
                <a:effectLst/>
                <a:latin typeface="GT-Walsheim"/>
              </a:rPr>
              <a:t>9</a:t>
            </a:r>
            <a:r>
              <a:rPr lang="en-US" b="0" i="0" dirty="0">
                <a:solidFill>
                  <a:srgbClr val="262626"/>
                </a:solidFill>
                <a:effectLst/>
                <a:latin typeface="GT-Walsheim"/>
              </a:rPr>
              <a:t> Anecdotal reports suggest that there are a number of adverse effects associated with CUML-PEGACLONE.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17</a:t>
            </a:fld>
            <a:endParaRPr lang="en-US"/>
          </a:p>
        </p:txBody>
      </p:sp>
    </p:spTree>
    <p:extLst>
      <p:ext uri="{BB962C8B-B14F-4D97-AF65-F5344CB8AC3E}">
        <p14:creationId xmlns:p14="http://schemas.microsoft.com/office/powerpoint/2010/main" val="679974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What are synthetic cannabinoids?</a:t>
            </a:r>
          </a:p>
          <a:p>
            <a:pPr algn="l"/>
            <a:r>
              <a:rPr lang="en-US" b="0" i="0" dirty="0">
                <a:solidFill>
                  <a:srgbClr val="262626"/>
                </a:solidFill>
                <a:effectLst/>
                <a:latin typeface="GT-Walsheim"/>
              </a:rPr>
              <a:t>Over the years a number of synthetic cannabinoid products have been produced. They are similar to those of natural cannabis, yet, these drugs can be more potent and have been associated with a number of adverse effects.</a:t>
            </a:r>
          </a:p>
          <a:p>
            <a:pPr algn="l"/>
            <a:r>
              <a:rPr lang="en-US" b="0" i="0" dirty="0">
                <a:solidFill>
                  <a:srgbClr val="262626"/>
                </a:solidFill>
                <a:effectLst/>
                <a:latin typeface="GT-Walsheim"/>
              </a:rPr>
              <a:t>Synthetic cannabinoids are molecules designed to mimic the effects of THC. Like THC, these synthetic cannabinoids target the cannabinoid type 1 receptor (CB1R) in the brain, which is responsible for the psychoactive effects of THC in cannabis.</a:t>
            </a:r>
            <a:r>
              <a:rPr lang="en-US" b="0" i="0" baseline="30000" dirty="0">
                <a:solidFill>
                  <a:srgbClr val="262626"/>
                </a:solidFill>
                <a:effectLst/>
                <a:latin typeface="GT-Walsheim"/>
              </a:rPr>
              <a:t>11</a:t>
            </a:r>
            <a:endParaRPr lang="en-US" b="0" i="0" dirty="0">
              <a:solidFill>
                <a:srgbClr val="262626"/>
              </a:solidFill>
              <a:effectLst/>
              <a:latin typeface="GT-Walsheim"/>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18</a:t>
            </a:fld>
            <a:endParaRPr lang="en-US"/>
          </a:p>
        </p:txBody>
      </p:sp>
    </p:spTree>
    <p:extLst>
      <p:ext uri="{BB962C8B-B14F-4D97-AF65-F5344CB8AC3E}">
        <p14:creationId xmlns:p14="http://schemas.microsoft.com/office/powerpoint/2010/main" val="155475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Cannabinoids and other drugs</a:t>
            </a:r>
          </a:p>
          <a:p>
            <a:pPr algn="l"/>
            <a:r>
              <a:rPr lang="en-US" b="0" i="0" dirty="0">
                <a:solidFill>
                  <a:srgbClr val="262626"/>
                </a:solidFill>
                <a:effectLst/>
                <a:latin typeface="GT-Walsheim"/>
              </a:rPr>
              <a:t>The effects of mixing cannabis with other drugs, including alcohol, prescription medications and over-the-counter medicines, are often unpredictable.</a:t>
            </a:r>
          </a:p>
          <a:p>
            <a:pPr algn="l"/>
            <a:r>
              <a:rPr lang="en-US" b="0" i="0" dirty="0">
                <a:solidFill>
                  <a:srgbClr val="262626"/>
                </a:solidFill>
                <a:effectLst/>
                <a:latin typeface="GT-Walsheim"/>
              </a:rPr>
              <a:t>Using alcohol and cannabis at the same time can increase the unpleasant effects, including nausea, vomiting and feelings of panic, anxiety and paranoia.</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19</a:t>
            </a:fld>
            <a:endParaRPr lang="en-US"/>
          </a:p>
        </p:txBody>
      </p:sp>
    </p:spTree>
    <p:extLst>
      <p:ext uri="{BB962C8B-B14F-4D97-AF65-F5344CB8AC3E}">
        <p14:creationId xmlns:p14="http://schemas.microsoft.com/office/powerpoint/2010/main" val="85578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02124"/>
                </a:solidFill>
                <a:effectLst/>
                <a:latin typeface="Roboto" panose="02000000000000000000" pitchFamily="2" charset="0"/>
              </a:rPr>
              <a:t>Effects of cannabinoids also include: </a:t>
            </a:r>
          </a:p>
          <a:p>
            <a:pPr algn="l">
              <a:buFont typeface="Arial" panose="020B0604020202020204" pitchFamily="34" charset="0"/>
              <a:buChar char="•"/>
            </a:pPr>
            <a:r>
              <a:rPr lang="en-US" b="0" i="0" dirty="0">
                <a:solidFill>
                  <a:srgbClr val="202124"/>
                </a:solidFill>
                <a:effectLst/>
                <a:latin typeface="Roboto" panose="02000000000000000000" pitchFamily="2" charset="0"/>
              </a:rPr>
              <a:t>altered senses (for example, seeing brighter colors)</a:t>
            </a:r>
          </a:p>
          <a:p>
            <a:pPr algn="l">
              <a:buFont typeface="Arial" panose="020B0604020202020204" pitchFamily="34" charset="0"/>
              <a:buChar char="•"/>
            </a:pPr>
            <a:r>
              <a:rPr lang="en-US" b="0" i="0" dirty="0">
                <a:solidFill>
                  <a:srgbClr val="202124"/>
                </a:solidFill>
                <a:effectLst/>
                <a:latin typeface="Roboto" panose="02000000000000000000" pitchFamily="2" charset="0"/>
              </a:rPr>
              <a:t>altered sense of time.</a:t>
            </a:r>
          </a:p>
          <a:p>
            <a:pPr algn="l">
              <a:buFont typeface="Arial" panose="020B0604020202020204" pitchFamily="34" charset="0"/>
              <a:buChar char="•"/>
            </a:pPr>
            <a:r>
              <a:rPr lang="en-US" b="0" i="0" dirty="0">
                <a:solidFill>
                  <a:srgbClr val="202124"/>
                </a:solidFill>
                <a:effectLst/>
                <a:latin typeface="Roboto" panose="02000000000000000000" pitchFamily="2" charset="0"/>
              </a:rPr>
              <a:t>changes in mood.</a:t>
            </a:r>
          </a:p>
          <a:p>
            <a:pPr algn="l">
              <a:buFont typeface="Arial" panose="020B0604020202020204" pitchFamily="34" charset="0"/>
              <a:buChar char="•"/>
            </a:pPr>
            <a:r>
              <a:rPr lang="en-US" b="0" i="0" dirty="0">
                <a:solidFill>
                  <a:srgbClr val="202124"/>
                </a:solidFill>
                <a:effectLst/>
                <a:latin typeface="Roboto" panose="02000000000000000000" pitchFamily="2" charset="0"/>
              </a:rPr>
              <a:t>impaired body movement.</a:t>
            </a:r>
          </a:p>
          <a:p>
            <a:pPr algn="l">
              <a:buFont typeface="Arial" panose="020B0604020202020204" pitchFamily="34" charset="0"/>
              <a:buChar char="•"/>
            </a:pPr>
            <a:r>
              <a:rPr lang="en-US" b="0" i="0" dirty="0">
                <a:solidFill>
                  <a:srgbClr val="202124"/>
                </a:solidFill>
                <a:effectLst/>
                <a:latin typeface="Roboto" panose="02000000000000000000" pitchFamily="2" charset="0"/>
              </a:rPr>
              <a:t>difficulty with thinking and problem-solving.</a:t>
            </a:r>
          </a:p>
          <a:p>
            <a:pPr algn="l">
              <a:buFont typeface="Arial" panose="020B0604020202020204" pitchFamily="34" charset="0"/>
              <a:buChar char="•"/>
            </a:pPr>
            <a:r>
              <a:rPr lang="en-US" b="0" i="0" dirty="0">
                <a:solidFill>
                  <a:srgbClr val="202124"/>
                </a:solidFill>
                <a:effectLst/>
                <a:latin typeface="Roboto" panose="02000000000000000000" pitchFamily="2" charset="0"/>
              </a:rPr>
              <a:t>impaired memory.</a:t>
            </a:r>
          </a:p>
          <a:p>
            <a:pPr algn="l">
              <a:buFont typeface="Arial" panose="020B0604020202020204" pitchFamily="34" charset="0"/>
              <a:buChar char="•"/>
            </a:pPr>
            <a:r>
              <a:rPr lang="en-US" b="0" i="0" dirty="0">
                <a:solidFill>
                  <a:srgbClr val="202124"/>
                </a:solidFill>
                <a:effectLst/>
                <a:latin typeface="Roboto" panose="02000000000000000000" pitchFamily="2" charset="0"/>
              </a:rPr>
              <a:t>hallucinations (when taken in high doses)</a:t>
            </a:r>
          </a:p>
          <a:p>
            <a:pPr algn="l">
              <a:buFont typeface="Arial" panose="020B0604020202020204" pitchFamily="34" charset="0"/>
              <a:buChar char="•"/>
            </a:pPr>
            <a:r>
              <a:rPr lang="en-US" b="0" i="0" dirty="0">
                <a:solidFill>
                  <a:srgbClr val="202124"/>
                </a:solidFill>
                <a:effectLst/>
                <a:latin typeface="Roboto" panose="02000000000000000000" pitchFamily="2" charset="0"/>
              </a:rPr>
              <a:t>delusions (when taken in high doses)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376738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More key facts:</a:t>
            </a:r>
            <a:br>
              <a:rPr lang="en-US" dirty="0"/>
            </a:br>
            <a:r>
              <a:rPr lang="en-US" b="0" i="0" dirty="0">
                <a:solidFill>
                  <a:srgbClr val="474747"/>
                </a:solidFill>
                <a:effectLst/>
                <a:latin typeface="Open Sans" panose="020B0606030504020204" pitchFamily="34" charset="0"/>
              </a:rPr>
              <a:t>The effects of specific drugs on driving skills differ depending on how they act in the brain. </a:t>
            </a:r>
            <a:br>
              <a:rPr lang="en-US" b="0" i="0" dirty="0">
                <a:solidFill>
                  <a:srgbClr val="474747"/>
                </a:solidFill>
                <a:effectLst/>
                <a:latin typeface="Open Sans" panose="020B0606030504020204" pitchFamily="34" charset="0"/>
              </a:rPr>
            </a:br>
            <a:r>
              <a:rPr lang="en-US" b="0" i="0" dirty="0">
                <a:solidFill>
                  <a:srgbClr val="474747"/>
                </a:solidFill>
                <a:effectLst/>
                <a:latin typeface="Open Sans" panose="020B0606030504020204" pitchFamily="34" charset="0"/>
              </a:rPr>
              <a:t>For example, marijuana can slow reaction time, impair judgment of time and distance, and decrease coordination. </a:t>
            </a:r>
            <a:br>
              <a:rPr lang="en-US" b="0" i="0" dirty="0">
                <a:solidFill>
                  <a:srgbClr val="474747"/>
                </a:solidFill>
                <a:effectLst/>
                <a:latin typeface="Open Sans" panose="020B0606030504020204" pitchFamily="34" charset="0"/>
              </a:rPr>
            </a:br>
            <a:r>
              <a:rPr lang="en-US" b="0" i="0" dirty="0">
                <a:solidFill>
                  <a:srgbClr val="474747"/>
                </a:solidFill>
                <a:effectLst/>
                <a:latin typeface="Open Sans" panose="020B0606030504020204" pitchFamily="34" charset="0"/>
              </a:rPr>
              <a:t>Drivers who have used cocaine or methamphetamine can be aggressive and reckless when driving. </a:t>
            </a:r>
            <a:br>
              <a:rPr lang="en-US" b="0" i="0" dirty="0">
                <a:solidFill>
                  <a:srgbClr val="474747"/>
                </a:solidFill>
                <a:effectLst/>
                <a:latin typeface="Open Sans" panose="020B0606030504020204" pitchFamily="34" charset="0"/>
              </a:rPr>
            </a:br>
            <a:r>
              <a:rPr lang="en-US" b="0" i="0" dirty="0">
                <a:solidFill>
                  <a:srgbClr val="474747"/>
                </a:solidFill>
                <a:effectLst/>
                <a:latin typeface="Open Sans" panose="020B0606030504020204" pitchFamily="34" charset="0"/>
              </a:rPr>
              <a:t>Certain kinds of prescription medicines, including benzodiazepines and opioids, can cause drowsiness, dizziness, and impair cognitive functioning (thinking and judgment). All of these effects can lead to vehicle crashes.</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1205573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Psychedelics affect all the senses, altering a person’s thinking, sense of time and emotions. </a:t>
            </a:r>
            <a:br>
              <a:rPr lang="en-US" b="0" i="0" dirty="0">
                <a:solidFill>
                  <a:srgbClr val="262626"/>
                </a:solidFill>
                <a:effectLst/>
                <a:latin typeface="GT-Walsheim"/>
              </a:rPr>
            </a:br>
            <a:r>
              <a:rPr lang="en-US" b="0" i="0" dirty="0">
                <a:solidFill>
                  <a:srgbClr val="262626"/>
                </a:solidFill>
                <a:effectLst/>
                <a:latin typeface="GT-Walsheim"/>
              </a:rPr>
              <a:t>They can also cause a person to hallucinate—seeing or hearing things that do not exist or are distorted.</a:t>
            </a:r>
          </a:p>
          <a:p>
            <a:pPr algn="l"/>
            <a:r>
              <a:rPr lang="en-US" b="0" i="0" dirty="0">
                <a:solidFill>
                  <a:srgbClr val="262626"/>
                </a:solidFill>
                <a:effectLst/>
                <a:latin typeface="GT-Walsheim"/>
              </a:rPr>
              <a:t>There are many different kinds of psychedelics. Some occur naturally, in trees, vines, seeds, fungi and leaves. </a:t>
            </a:r>
            <a:br>
              <a:rPr lang="en-US" b="0" i="0" dirty="0">
                <a:solidFill>
                  <a:srgbClr val="262626"/>
                </a:solidFill>
                <a:effectLst/>
                <a:latin typeface="GT-Walsheim"/>
              </a:rPr>
            </a:br>
            <a:r>
              <a:rPr lang="en-US" b="0" i="0" dirty="0">
                <a:solidFill>
                  <a:srgbClr val="262626"/>
                </a:solidFill>
                <a:effectLst/>
                <a:latin typeface="GT-Walsheim"/>
              </a:rPr>
              <a:t>Others are made in laboratories.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21</a:t>
            </a:fld>
            <a:endParaRPr lang="en-US"/>
          </a:p>
        </p:txBody>
      </p:sp>
    </p:spTree>
    <p:extLst>
      <p:ext uri="{BB962C8B-B14F-4D97-AF65-F5344CB8AC3E}">
        <p14:creationId xmlns:p14="http://schemas.microsoft.com/office/powerpoint/2010/main" val="175390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Types of psychedelics</a:t>
            </a:r>
          </a:p>
          <a:p>
            <a:pPr algn="l">
              <a:buFont typeface="Arial" panose="020B0604020202020204" pitchFamily="34" charset="0"/>
              <a:buChar char="•"/>
            </a:pPr>
            <a:r>
              <a:rPr lang="en-US" b="0" i="0" u="sng" dirty="0">
                <a:solidFill>
                  <a:srgbClr val="262626"/>
                </a:solidFill>
                <a:effectLst/>
                <a:latin typeface="GT-Walsheim"/>
                <a:hlinkClick r:id="rId3"/>
              </a:rPr>
              <a:t>LSD</a:t>
            </a:r>
            <a:r>
              <a:rPr lang="en-US" b="0" i="0" dirty="0">
                <a:solidFill>
                  <a:srgbClr val="262626"/>
                </a:solidFill>
                <a:effectLst/>
                <a:latin typeface="GT-Walsheim"/>
              </a:rPr>
              <a:t> (Lysergic acid diethylamide) is made from a substance found in ergot, which is a fungus that infects rye.</a:t>
            </a:r>
          </a:p>
          <a:p>
            <a:pPr algn="l">
              <a:buFont typeface="Arial" panose="020B0604020202020204" pitchFamily="34" charset="0"/>
              <a:buChar char="•"/>
            </a:pPr>
            <a:r>
              <a:rPr lang="en-US" b="0" i="0" u="sng" dirty="0">
                <a:solidFill>
                  <a:srgbClr val="262626"/>
                </a:solidFill>
                <a:effectLst/>
                <a:latin typeface="GT-Walsheim"/>
                <a:hlinkClick r:id="rId4"/>
              </a:rPr>
              <a:t>Psilocybin</a:t>
            </a:r>
            <a:r>
              <a:rPr lang="en-US" b="0" i="0" dirty="0">
                <a:solidFill>
                  <a:srgbClr val="262626"/>
                </a:solidFill>
                <a:effectLst/>
                <a:latin typeface="GT-Walsheim"/>
              </a:rPr>
              <a:t> is a naturally occurring substance found in mushrooms and is found in many parts of the world.</a:t>
            </a:r>
          </a:p>
          <a:p>
            <a:pPr algn="l">
              <a:buFont typeface="Arial" panose="020B0604020202020204" pitchFamily="34" charset="0"/>
              <a:buChar char="•"/>
            </a:pPr>
            <a:r>
              <a:rPr lang="en-US" b="0" i="0" dirty="0">
                <a:solidFill>
                  <a:srgbClr val="262626"/>
                </a:solidFill>
                <a:effectLst/>
                <a:latin typeface="GT-Walsheim"/>
              </a:rPr>
              <a:t>Mescaline is derived from the Mexican peyote and San Pedro cactus and produces similar effects to LSD.</a:t>
            </a:r>
          </a:p>
          <a:p>
            <a:pPr algn="l">
              <a:buFont typeface="Arial" panose="020B0604020202020204" pitchFamily="34" charset="0"/>
              <a:buChar char="•"/>
            </a:pPr>
            <a:r>
              <a:rPr lang="en-US" b="0" i="0" dirty="0">
                <a:solidFill>
                  <a:srgbClr val="262626"/>
                </a:solidFill>
                <a:effectLst/>
                <a:latin typeface="GT-Walsheim"/>
              </a:rPr>
              <a:t>DMT (</a:t>
            </a:r>
            <a:r>
              <a:rPr lang="en-US" b="0" i="0" dirty="0" err="1">
                <a:solidFill>
                  <a:srgbClr val="262626"/>
                </a:solidFill>
                <a:effectLst/>
                <a:latin typeface="GT-Walsheim"/>
              </a:rPr>
              <a:t>Diemethyltryptamine</a:t>
            </a:r>
            <a:r>
              <a:rPr lang="en-US" b="0" i="0" dirty="0">
                <a:solidFill>
                  <a:srgbClr val="262626"/>
                </a:solidFill>
                <a:effectLst/>
                <a:latin typeface="GT-Walsheim"/>
              </a:rPr>
              <a:t>) is structurally similar to psilocin, an alkaloid found in psilocybin mushrooms. It can be </a:t>
            </a:r>
            <a:r>
              <a:rPr lang="en-US" b="0" i="0" dirty="0" err="1">
                <a:solidFill>
                  <a:srgbClr val="262626"/>
                </a:solidFill>
                <a:effectLst/>
                <a:latin typeface="GT-Walsheim"/>
              </a:rPr>
              <a:t>synthesised</a:t>
            </a:r>
            <a:r>
              <a:rPr lang="en-US" b="0" i="0" dirty="0">
                <a:solidFill>
                  <a:srgbClr val="262626"/>
                </a:solidFill>
                <a:effectLst/>
                <a:latin typeface="GT-Walsheim"/>
              </a:rPr>
              <a:t> in the laboratory but is also a naturally occurring component of several plants.</a:t>
            </a:r>
          </a:p>
          <a:p>
            <a:pPr algn="l">
              <a:buFont typeface="Arial" panose="020B0604020202020204" pitchFamily="34" charset="0"/>
              <a:buChar char="•"/>
            </a:pPr>
            <a:r>
              <a:rPr lang="en-US" b="0" i="0" dirty="0">
                <a:solidFill>
                  <a:srgbClr val="262626"/>
                </a:solidFill>
                <a:effectLst/>
                <a:latin typeface="GT-Walsheim"/>
              </a:rPr>
              <a:t>DOM is a member of the </a:t>
            </a:r>
            <a:r>
              <a:rPr lang="en-US" b="0" i="0" dirty="0" err="1">
                <a:solidFill>
                  <a:srgbClr val="262626"/>
                </a:solidFill>
                <a:effectLst/>
                <a:latin typeface="GT-Walsheim"/>
              </a:rPr>
              <a:t>DOx</a:t>
            </a:r>
            <a:r>
              <a:rPr lang="en-US" b="0" i="0" dirty="0">
                <a:solidFill>
                  <a:srgbClr val="262626"/>
                </a:solidFill>
                <a:effectLst/>
                <a:latin typeface="GT-Walsheim"/>
              </a:rPr>
              <a:t> family of compounds which are known for their high potency, long duration, and mixture of psychedelic and stimulant effects.</a:t>
            </a:r>
            <a:r>
              <a:rPr lang="en-US" b="0" i="0" baseline="30000" dirty="0">
                <a:solidFill>
                  <a:srgbClr val="262626"/>
                </a:solidFill>
                <a:effectLst/>
                <a:latin typeface="GT-Walsheim"/>
              </a:rPr>
              <a:t>2</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2C-B (4-Bromo-2,5-dimethoxyphenethylamine) is a psychedelic drug first </a:t>
            </a:r>
            <a:r>
              <a:rPr lang="en-US" b="0" i="0" dirty="0" err="1">
                <a:solidFill>
                  <a:srgbClr val="262626"/>
                </a:solidFill>
                <a:effectLst/>
                <a:latin typeface="GT-Walsheim"/>
              </a:rPr>
              <a:t>synthesised</a:t>
            </a:r>
            <a:r>
              <a:rPr lang="en-US" b="0" i="0" dirty="0">
                <a:solidFill>
                  <a:srgbClr val="262626"/>
                </a:solidFill>
                <a:effectLst/>
                <a:latin typeface="GT-Walsheim"/>
              </a:rPr>
              <a:t> in 1974. 2C-B is considered both a psychedelic and a mild entactogenic. ‘Entactogen’ means ‘touching within’ and is a term used by psychiatrists to classify MDMA and related drugs.</a:t>
            </a:r>
            <a:r>
              <a:rPr lang="en-US" b="0" i="0" baseline="30000" dirty="0">
                <a:solidFill>
                  <a:srgbClr val="262626"/>
                </a:solidFill>
                <a:effectLst/>
                <a:latin typeface="GT-Walsheim"/>
              </a:rPr>
              <a:t>3</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Peyote </a:t>
            </a:r>
            <a:r>
              <a:rPr lang="en-US" b="0" i="0" dirty="0" err="1">
                <a:solidFill>
                  <a:srgbClr val="262626"/>
                </a:solidFill>
                <a:effectLst/>
                <a:latin typeface="GT-Walsheim"/>
              </a:rPr>
              <a:t>Peyote</a:t>
            </a:r>
            <a:r>
              <a:rPr lang="en-US" b="0" i="0" dirty="0">
                <a:solidFill>
                  <a:srgbClr val="262626"/>
                </a:solidFill>
                <a:effectLst/>
                <a:latin typeface="GT-Walsheim"/>
              </a:rPr>
              <a:t> (Lophophora williamsii) is the most well-known and potent psychedelic cactus, although the smallest and slowest growing. Instead of growing upward to form a column, it grows as ‘buttons’ low to the ground. It has been used by Native Americans for over 5000 years.</a:t>
            </a:r>
            <a:r>
              <a:rPr lang="en-US" b="0" i="0" baseline="30000" dirty="0">
                <a:solidFill>
                  <a:srgbClr val="262626"/>
                </a:solidFill>
                <a:effectLst/>
                <a:latin typeface="GT-Walsheim"/>
              </a:rPr>
              <a:t>4</a:t>
            </a:r>
            <a:endParaRPr lang="en-US" b="0" i="0" dirty="0">
              <a:solidFill>
                <a:srgbClr val="262626"/>
              </a:solidFill>
              <a:effectLst/>
              <a:latin typeface="GT-Walsheim"/>
            </a:endParaRPr>
          </a:p>
          <a:p>
            <a:pPr algn="l">
              <a:buFont typeface="Arial" panose="020B0604020202020204" pitchFamily="34" charset="0"/>
              <a:buChar char="•"/>
            </a:pPr>
            <a:r>
              <a:rPr lang="en-US" b="0" i="0" u="sng" dirty="0">
                <a:solidFill>
                  <a:srgbClr val="262626"/>
                </a:solidFill>
                <a:effectLst/>
                <a:latin typeface="GT-Walsheim"/>
                <a:hlinkClick r:id="rId5"/>
              </a:rPr>
              <a:t>25[-x]-</a:t>
            </a:r>
            <a:r>
              <a:rPr lang="en-US" b="0" i="0" u="sng" dirty="0" err="1">
                <a:solidFill>
                  <a:srgbClr val="262626"/>
                </a:solidFill>
                <a:effectLst/>
                <a:latin typeface="GT-Walsheim"/>
                <a:hlinkClick r:id="rId5"/>
              </a:rPr>
              <a:t>NBOMe</a:t>
            </a:r>
            <a:r>
              <a:rPr lang="en-US" b="0" i="0" u="sng" dirty="0">
                <a:solidFill>
                  <a:srgbClr val="262626"/>
                </a:solidFill>
                <a:effectLst/>
                <a:latin typeface="GT-Walsheim"/>
                <a:hlinkClick r:id="rId5"/>
              </a:rPr>
              <a:t> </a:t>
            </a:r>
            <a:r>
              <a:rPr lang="en-US" b="0" i="0" u="sng" dirty="0" err="1">
                <a:solidFill>
                  <a:srgbClr val="262626"/>
                </a:solidFill>
                <a:effectLst/>
                <a:latin typeface="GT-Walsheim"/>
                <a:hlinkClick r:id="rId5"/>
              </a:rPr>
              <a:t>NBOMe</a:t>
            </a:r>
            <a:r>
              <a:rPr lang="en-US" b="0" i="0" dirty="0">
                <a:solidFill>
                  <a:srgbClr val="262626"/>
                </a:solidFill>
                <a:effectLst/>
                <a:latin typeface="GT-Walsheim"/>
              </a:rPr>
              <a:t> (N-methoxybenzyl) is the name for a series of drugs that have psychedelics effects. Reports indicate that there are a number of different versions of </a:t>
            </a:r>
            <a:r>
              <a:rPr lang="en-US" b="0" i="0" dirty="0" err="1">
                <a:solidFill>
                  <a:srgbClr val="262626"/>
                </a:solidFill>
                <a:effectLst/>
                <a:latin typeface="GT-Walsheim"/>
              </a:rPr>
              <a:t>NBOMe</a:t>
            </a:r>
            <a:r>
              <a:rPr lang="en-US" b="0" i="0" dirty="0">
                <a:solidFill>
                  <a:srgbClr val="262626"/>
                </a:solidFill>
                <a:effectLst/>
                <a:latin typeface="GT-Walsheim"/>
              </a:rPr>
              <a:t> available – all with differing effects.</a:t>
            </a:r>
            <a:r>
              <a:rPr lang="en-US" b="0" i="0" baseline="30000" dirty="0">
                <a:solidFill>
                  <a:srgbClr val="262626"/>
                </a:solidFill>
                <a:effectLst/>
                <a:latin typeface="GT-Walsheim"/>
              </a:rPr>
              <a:t>5</a:t>
            </a:r>
            <a:endParaRPr lang="en-US" b="0" i="0" dirty="0">
              <a:solidFill>
                <a:srgbClr val="262626"/>
              </a:solidFill>
              <a:effectLst/>
              <a:latin typeface="GT-Walsheim"/>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1662024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Psychedelics affect all the senses, altering a person’s thinking, sense of time and emotions. </a:t>
            </a:r>
            <a:br>
              <a:rPr lang="en-US" b="0" i="0" dirty="0">
                <a:solidFill>
                  <a:srgbClr val="262626"/>
                </a:solidFill>
                <a:effectLst/>
                <a:latin typeface="GT-Walsheim"/>
              </a:rPr>
            </a:br>
            <a:r>
              <a:rPr lang="en-US" b="0" i="0" dirty="0">
                <a:solidFill>
                  <a:srgbClr val="262626"/>
                </a:solidFill>
                <a:effectLst/>
                <a:latin typeface="GT-Walsheim"/>
              </a:rPr>
              <a:t>They can also cause a person to hallucinate—seeing or hearing things that do not exist or are distorted.</a:t>
            </a:r>
          </a:p>
          <a:p>
            <a:pPr algn="l"/>
            <a:r>
              <a:rPr lang="en-US" b="0" i="0" dirty="0">
                <a:solidFill>
                  <a:srgbClr val="262626"/>
                </a:solidFill>
                <a:effectLst/>
                <a:latin typeface="GT-Walsheim"/>
              </a:rPr>
              <a:t>There are many different kinds of psychedelics. Some occur naturally, in trees, vines, seeds, fungi and leaves. </a:t>
            </a:r>
            <a:br>
              <a:rPr lang="en-US" b="0" i="0" dirty="0">
                <a:solidFill>
                  <a:srgbClr val="262626"/>
                </a:solidFill>
                <a:effectLst/>
                <a:latin typeface="GT-Walsheim"/>
              </a:rPr>
            </a:br>
            <a:r>
              <a:rPr lang="en-US" b="0" i="0" dirty="0">
                <a:solidFill>
                  <a:srgbClr val="262626"/>
                </a:solidFill>
                <a:effectLst/>
                <a:latin typeface="GT-Walsheim"/>
              </a:rPr>
              <a:t>Others are made in laboratories.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23</a:t>
            </a:fld>
            <a:endParaRPr lang="en-US"/>
          </a:p>
        </p:txBody>
      </p:sp>
    </p:spTree>
    <p:extLst>
      <p:ext uri="{BB962C8B-B14F-4D97-AF65-F5344CB8AC3E}">
        <p14:creationId xmlns:p14="http://schemas.microsoft.com/office/powerpoint/2010/main" val="110037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completely crazy to drive while taking Psychedelics. </a:t>
            </a:r>
          </a:p>
        </p:txBody>
      </p:sp>
      <p:sp>
        <p:nvSpPr>
          <p:cNvPr id="4" name="Slide Number Placeholder 3"/>
          <p:cNvSpPr>
            <a:spLocks noGrp="1"/>
          </p:cNvSpPr>
          <p:nvPr>
            <p:ph type="sldNum" sz="quarter" idx="10"/>
          </p:nvPr>
        </p:nvSpPr>
        <p:spPr/>
        <p:txBody>
          <a:bodyPr/>
          <a:lstStyle/>
          <a:p>
            <a:fld id="{E0746DE6-3336-457D-A091-FA20AC1C536E}" type="slidenum">
              <a:rPr lang="en-US" smtClean="0"/>
              <a:t>24</a:t>
            </a:fld>
            <a:endParaRPr lang="en-US"/>
          </a:p>
        </p:txBody>
      </p:sp>
    </p:spTree>
    <p:extLst>
      <p:ext uri="{BB962C8B-B14F-4D97-AF65-F5344CB8AC3E}">
        <p14:creationId xmlns:p14="http://schemas.microsoft.com/office/powerpoint/2010/main" val="958417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Examples of </a:t>
            </a:r>
            <a:r>
              <a:rPr lang="en-US" b="1" i="0" dirty="0" err="1">
                <a:solidFill>
                  <a:srgbClr val="262626"/>
                </a:solidFill>
                <a:effectLst/>
                <a:latin typeface="GT-Walsheim"/>
              </a:rPr>
              <a:t>dissociatives</a:t>
            </a:r>
            <a:endParaRPr lang="en-US" b="1"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Ketamine – dissociative </a:t>
            </a:r>
            <a:r>
              <a:rPr lang="en-US" b="0" i="0" dirty="0" err="1">
                <a:solidFill>
                  <a:srgbClr val="262626"/>
                </a:solidFill>
                <a:effectLst/>
                <a:latin typeface="GT-Walsheim"/>
              </a:rPr>
              <a:t>anaesthetic</a:t>
            </a:r>
            <a:r>
              <a:rPr lang="en-US" b="0" i="0" dirty="0">
                <a:solidFill>
                  <a:srgbClr val="262626"/>
                </a:solidFill>
                <a:effectLst/>
                <a:latin typeface="GT-Walsheim"/>
              </a:rPr>
              <a:t> that is used in surgery and veterinary medicine. It causes amnesia (memory loss) and analgesia (pain-relief). Low doses produce stimulant effects; medium to high doses produce possible out-of-body or near death experiences.</a:t>
            </a:r>
            <a:r>
              <a:rPr lang="en-US" b="0" i="0" baseline="30000" dirty="0">
                <a:solidFill>
                  <a:srgbClr val="262626"/>
                </a:solidFill>
                <a:effectLst/>
                <a:latin typeface="GT-Walsheim"/>
              </a:rPr>
              <a:t>2</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PCP – Phencyclidine (PCP) is a drug that has both hallucinogenic and dissociative properties. The dissociative effects of PCP leaves users feeling removed from their body and their environment. This effect produces a trance-like state. It also has strong </a:t>
            </a:r>
            <a:r>
              <a:rPr lang="en-US" b="0" i="0" dirty="0" err="1">
                <a:solidFill>
                  <a:srgbClr val="262626"/>
                </a:solidFill>
                <a:effectLst/>
                <a:latin typeface="GT-Walsheim"/>
              </a:rPr>
              <a:t>anaesthetic</a:t>
            </a:r>
            <a:r>
              <a:rPr lang="en-US" b="0" i="0" dirty="0">
                <a:solidFill>
                  <a:srgbClr val="262626"/>
                </a:solidFill>
                <a:effectLst/>
                <a:latin typeface="GT-Walsheim"/>
              </a:rPr>
              <a:t> effects, which produces amnesia (memory loss) and analgesia (pain-relief). Also known as “angel dust”.</a:t>
            </a:r>
            <a:r>
              <a:rPr lang="en-US" b="0" i="0" baseline="30000" dirty="0">
                <a:solidFill>
                  <a:srgbClr val="262626"/>
                </a:solidFill>
                <a:effectLst/>
                <a:latin typeface="GT-Walsheim"/>
              </a:rPr>
              <a:t>3</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DXM – (lean, dank) Dextromethorphan is a medication usually used as a cough suppressant in cold and cough medicines. It is sold in syrup, tablet, spray, and lozenge forms.</a:t>
            </a:r>
            <a:r>
              <a:rPr lang="en-US" b="0" i="0" baseline="30000" dirty="0">
                <a:solidFill>
                  <a:srgbClr val="262626"/>
                </a:solidFill>
                <a:effectLst/>
                <a:latin typeface="GT-Walsheim"/>
              </a:rPr>
              <a:t>4</a:t>
            </a:r>
            <a:endParaRPr lang="en-US" b="0" i="0" dirty="0">
              <a:solidFill>
                <a:srgbClr val="262626"/>
              </a:solidFill>
              <a:effectLst/>
              <a:latin typeface="GT-Walsheim"/>
            </a:endParaRPr>
          </a:p>
          <a:p>
            <a:pPr algn="l">
              <a:buFont typeface="Arial" panose="020B0604020202020204" pitchFamily="34" charset="0"/>
              <a:buChar char="•"/>
            </a:pPr>
            <a:r>
              <a:rPr lang="en-US" b="0" i="0" dirty="0">
                <a:solidFill>
                  <a:srgbClr val="262626"/>
                </a:solidFill>
                <a:effectLst/>
                <a:latin typeface="GT-Walsheim"/>
              </a:rPr>
              <a:t>Nitrous Oxide – (</a:t>
            </a:r>
            <a:r>
              <a:rPr lang="en-US" b="0" i="0" dirty="0" err="1">
                <a:solidFill>
                  <a:srgbClr val="262626"/>
                </a:solidFill>
                <a:effectLst/>
                <a:latin typeface="GT-Walsheim"/>
              </a:rPr>
              <a:t>nangs</a:t>
            </a:r>
            <a:r>
              <a:rPr lang="en-US" b="0" i="0" dirty="0">
                <a:solidFill>
                  <a:srgbClr val="262626"/>
                </a:solidFill>
                <a:effectLst/>
                <a:latin typeface="GT-Walsheim"/>
              </a:rPr>
              <a:t>) Nitrous oxide is a dissociative </a:t>
            </a:r>
            <a:r>
              <a:rPr lang="en-US" b="0" i="0" dirty="0" err="1">
                <a:solidFill>
                  <a:srgbClr val="262626"/>
                </a:solidFill>
                <a:effectLst/>
                <a:latin typeface="GT-Walsheim"/>
              </a:rPr>
              <a:t>anaesthetic</a:t>
            </a:r>
            <a:r>
              <a:rPr lang="en-US" b="0" i="0" dirty="0">
                <a:solidFill>
                  <a:srgbClr val="262626"/>
                </a:solidFill>
                <a:effectLst/>
                <a:latin typeface="GT-Walsheim"/>
              </a:rPr>
              <a:t> and has been found to produce dissociation of the mind from the body (a sense of floating), distorted perceptions and in rare cases, visual hallucination.</a:t>
            </a:r>
            <a:r>
              <a:rPr lang="en-US" b="0" i="0" baseline="30000" dirty="0">
                <a:solidFill>
                  <a:srgbClr val="262626"/>
                </a:solidFill>
                <a:effectLst/>
                <a:latin typeface="GT-Walsheim"/>
              </a:rPr>
              <a:t>5</a:t>
            </a:r>
            <a:endParaRPr lang="en-US" b="0" i="0" dirty="0">
              <a:solidFill>
                <a:srgbClr val="262626"/>
              </a:solidFill>
              <a:effectLst/>
              <a:latin typeface="GT-Walsheim"/>
            </a:endParaRP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25</a:t>
            </a:fld>
            <a:endParaRPr lang="en-US"/>
          </a:p>
        </p:txBody>
      </p:sp>
    </p:spTree>
    <p:extLst>
      <p:ext uri="{BB962C8B-B14F-4D97-AF65-F5344CB8AC3E}">
        <p14:creationId xmlns:p14="http://schemas.microsoft.com/office/powerpoint/2010/main" val="1692670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effectLst/>
              </a:rPr>
              <a:t>There is no safe level of drug use.</a:t>
            </a:r>
            <a:r>
              <a:rPr lang="en-US" dirty="0"/>
              <a:t> Use of any drug always carries some risk – even medications can produce unwanted side </a:t>
            </a:r>
            <a:r>
              <a:rPr lang="en-US" dirty="0" err="1"/>
              <a:t>effects</a:t>
            </a:r>
            <a:r>
              <a:rPr lang="en-US" b="0" i="0" dirty="0" err="1">
                <a:solidFill>
                  <a:srgbClr val="262626"/>
                </a:solidFill>
                <a:effectLst/>
                <a:latin typeface="GT-Walsheim"/>
              </a:rPr>
              <a:t>Use</a:t>
            </a:r>
            <a:r>
              <a:rPr lang="en-US" b="0" i="0" dirty="0">
                <a:solidFill>
                  <a:srgbClr val="262626"/>
                </a:solidFill>
                <a:effectLst/>
                <a:latin typeface="GT-Walsheim"/>
              </a:rPr>
              <a:t> of </a:t>
            </a:r>
            <a:r>
              <a:rPr lang="en-US" b="0" i="0" dirty="0" err="1">
                <a:solidFill>
                  <a:srgbClr val="262626"/>
                </a:solidFill>
                <a:effectLst/>
                <a:latin typeface="GT-Walsheim"/>
              </a:rPr>
              <a:t>dissociatives</a:t>
            </a:r>
            <a:r>
              <a:rPr lang="en-US" b="0" i="0" dirty="0">
                <a:solidFill>
                  <a:srgbClr val="262626"/>
                </a:solidFill>
                <a:effectLst/>
                <a:latin typeface="GT-Walsheim"/>
              </a:rPr>
              <a:t> is likely to be more dangerous when:</a:t>
            </a:r>
          </a:p>
          <a:p>
            <a:pPr algn="l">
              <a:buFont typeface="Arial" panose="020B0604020202020204" pitchFamily="34" charset="0"/>
              <a:buChar char="•"/>
            </a:pPr>
            <a:r>
              <a:rPr lang="en-US" b="0" i="0" dirty="0">
                <a:solidFill>
                  <a:srgbClr val="262626"/>
                </a:solidFill>
                <a:effectLst/>
                <a:latin typeface="GT-Walsheim"/>
              </a:rPr>
              <a:t>taken in combination with alcohol or other drugs, in particular benzodiazepines and opiates as these can slow breathing and increase the risk of overdose</a:t>
            </a:r>
          </a:p>
          <a:p>
            <a:pPr algn="l">
              <a:buFont typeface="Arial" panose="020B0604020202020204" pitchFamily="34" charset="0"/>
              <a:buChar char="•"/>
            </a:pPr>
            <a:r>
              <a:rPr lang="en-US" b="0" i="0" dirty="0">
                <a:solidFill>
                  <a:srgbClr val="262626"/>
                </a:solidFill>
                <a:effectLst/>
                <a:latin typeface="GT-Walsheim"/>
              </a:rPr>
              <a:t>used in unsafe environments such as nightclubs or festivals. There have been several reports of people hurting themselves whilst impaired and attempting to move around</a:t>
            </a:r>
          </a:p>
          <a:p>
            <a:pPr algn="l">
              <a:buFont typeface="Arial" panose="020B0604020202020204" pitchFamily="34" charset="0"/>
              <a:buChar char="•"/>
            </a:pPr>
            <a:r>
              <a:rPr lang="en-US" b="0" i="0" dirty="0">
                <a:solidFill>
                  <a:srgbClr val="262626"/>
                </a:solidFill>
                <a:effectLst/>
                <a:latin typeface="GT-Walsheim"/>
              </a:rPr>
              <a:t>used in large doses or repeatedly </a:t>
            </a:r>
            <a:r>
              <a:rPr lang="en-US" b="0" i="0" dirty="0" err="1">
                <a:solidFill>
                  <a:srgbClr val="262626"/>
                </a:solidFill>
                <a:effectLst/>
                <a:latin typeface="GT-Walsheim"/>
              </a:rPr>
              <a:t>dissociatives</a:t>
            </a:r>
            <a:r>
              <a:rPr lang="en-US" b="0" i="0" dirty="0">
                <a:solidFill>
                  <a:srgbClr val="262626"/>
                </a:solidFill>
                <a:effectLst/>
                <a:latin typeface="GT-Walsheim"/>
              </a:rPr>
              <a:t> may be neurotoxic, meaning toxic to the nervous system</a:t>
            </a:r>
          </a:p>
          <a:p>
            <a:pPr algn="l">
              <a:buFont typeface="Arial" panose="020B0604020202020204" pitchFamily="34" charset="0"/>
              <a:buChar char="•"/>
            </a:pPr>
            <a:r>
              <a:rPr lang="en-US" b="0" i="0" dirty="0">
                <a:solidFill>
                  <a:srgbClr val="262626"/>
                </a:solidFill>
                <a:effectLst/>
                <a:latin typeface="GT-Walsheim"/>
              </a:rPr>
              <a:t>alone (in case medical assistance is required)</a:t>
            </a:r>
          </a:p>
          <a:p>
            <a:pPr algn="l">
              <a:buFont typeface="Arial" panose="020B0604020202020204" pitchFamily="34" charset="0"/>
              <a:buChar char="•"/>
            </a:pPr>
            <a:r>
              <a:rPr lang="en-US" b="0" i="0" dirty="0">
                <a:solidFill>
                  <a:srgbClr val="262626"/>
                </a:solidFill>
                <a:effectLst/>
                <a:latin typeface="GT-Walsheim"/>
              </a:rPr>
              <a:t>the person has a mental health problem.</a:t>
            </a:r>
            <a:r>
              <a:rPr lang="en-US" b="0" i="0" baseline="30000" dirty="0">
                <a:solidFill>
                  <a:srgbClr val="262626"/>
                </a:solidFill>
                <a:effectLst/>
                <a:latin typeface="GT-Walsheim"/>
              </a:rPr>
              <a:t>9</a:t>
            </a:r>
            <a:endParaRPr lang="en-US" b="0" i="0" dirty="0">
              <a:solidFill>
                <a:srgbClr val="262626"/>
              </a:solidFill>
              <a:effectLst/>
              <a:latin typeface="GT-Walsheim"/>
            </a:endParaRPr>
          </a:p>
          <a:p>
            <a:pPr algn="l"/>
            <a:r>
              <a:rPr lang="en-US" b="0" i="0" dirty="0">
                <a:solidFill>
                  <a:srgbClr val="262626"/>
                </a:solidFill>
                <a:effectLst/>
                <a:latin typeface="GT-Walsheim"/>
              </a:rPr>
              <a:t>Nausea can happen on many </a:t>
            </a:r>
            <a:r>
              <a:rPr lang="en-US" b="0" i="0" dirty="0" err="1">
                <a:solidFill>
                  <a:srgbClr val="262626"/>
                </a:solidFill>
                <a:effectLst/>
                <a:latin typeface="GT-Walsheim"/>
              </a:rPr>
              <a:t>dissociatives</a:t>
            </a:r>
            <a:r>
              <a:rPr lang="en-US" b="0" i="0" dirty="0">
                <a:solidFill>
                  <a:srgbClr val="262626"/>
                </a:solidFill>
                <a:effectLst/>
                <a:latin typeface="GT-Walsheim"/>
              </a:rPr>
              <a:t>, usually directly after dosing – usually only if there are stomach contents. It is best to not eat for 3-4 hours before dosing.</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26</a:t>
            </a:fld>
            <a:endParaRPr lang="en-US"/>
          </a:p>
        </p:txBody>
      </p:sp>
    </p:spTree>
    <p:extLst>
      <p:ext uri="{BB962C8B-B14F-4D97-AF65-F5344CB8AC3E}">
        <p14:creationId xmlns:p14="http://schemas.microsoft.com/office/powerpoint/2010/main" val="1870614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Empathogens cause the release of dopamine and serotonin in the brain. </a:t>
            </a:r>
            <a:br>
              <a:rPr lang="en-US" b="0" i="0" dirty="0">
                <a:solidFill>
                  <a:srgbClr val="262626"/>
                </a:solidFill>
                <a:effectLst/>
                <a:latin typeface="GT-Walsheim"/>
              </a:rPr>
            </a:br>
            <a:r>
              <a:rPr lang="en-US" b="0" i="0" dirty="0">
                <a:solidFill>
                  <a:srgbClr val="262626"/>
                </a:solidFill>
                <a:effectLst/>
                <a:latin typeface="GT-Walsheim"/>
              </a:rPr>
              <a:t>Serotonin controls mood, appetite and sleep, and can make you feel relaxed. </a:t>
            </a:r>
            <a:br>
              <a:rPr lang="en-US" b="0" i="0" dirty="0">
                <a:solidFill>
                  <a:srgbClr val="262626"/>
                </a:solidFill>
                <a:effectLst/>
                <a:latin typeface="GT-Walsheim"/>
              </a:rPr>
            </a:br>
            <a:r>
              <a:rPr lang="en-US" b="0" i="0" dirty="0">
                <a:solidFill>
                  <a:srgbClr val="262626"/>
                </a:solidFill>
                <a:effectLst/>
                <a:latin typeface="GT-Walsheim"/>
              </a:rPr>
              <a:t>Using empathogens can cause the serotonin levels in the brain to become very low, and can also lead to hyperthermia.</a:t>
            </a:r>
            <a:br>
              <a:rPr lang="en-US" b="0" i="0" dirty="0">
                <a:solidFill>
                  <a:srgbClr val="262626"/>
                </a:solidFill>
                <a:effectLst/>
                <a:latin typeface="GT-Walsheim"/>
              </a:rPr>
            </a:br>
            <a:r>
              <a:rPr lang="en-US" b="0" i="0" dirty="0">
                <a:solidFill>
                  <a:srgbClr val="262626"/>
                </a:solidFill>
                <a:effectLst/>
                <a:latin typeface="GT-Walsheim"/>
              </a:rPr>
              <a:t>Empathogens such as MDMA are usually found in pill, crystal or capsule forms. They are most commonly swallowed, but can be snorted or shelved (used rectally).</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4147695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Empathogens and other drugs</a:t>
            </a:r>
          </a:p>
          <a:p>
            <a:pPr algn="l"/>
            <a:r>
              <a:rPr lang="en-US" b="0" i="0" dirty="0">
                <a:solidFill>
                  <a:srgbClr val="262626"/>
                </a:solidFill>
                <a:effectLst/>
                <a:latin typeface="GT-Walsheim"/>
              </a:rPr>
              <a:t>Using empathogens with other drugs can be dangerous, in particular with other drugs that increase the amount of serotonin in the brain, including antidepressants, SSRIs, L-Tryptophan and other empathogens.</a:t>
            </a:r>
            <a:r>
              <a:rPr lang="en-US" b="0" i="0" baseline="30000" dirty="0">
                <a:solidFill>
                  <a:srgbClr val="262626"/>
                </a:solidFill>
                <a:effectLst/>
                <a:latin typeface="GT-Walsheim"/>
              </a:rPr>
              <a:t>4</a:t>
            </a:r>
            <a:r>
              <a:rPr lang="en-US" b="0" i="0" dirty="0">
                <a:solidFill>
                  <a:srgbClr val="262626"/>
                </a:solidFill>
                <a:effectLst/>
                <a:latin typeface="GT-Walsheim"/>
              </a:rPr>
              <a:t> High levels of serotonin can lead to serotonin toxicity or serotonin syndrome. This is a serious condition with symptoms such as confusion, agitation, sweating, increased heart rate and muscle spasms, and can be fatal.</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6808536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29</a:t>
            </a:fld>
            <a:endParaRPr lang="en-US"/>
          </a:p>
        </p:txBody>
      </p:sp>
    </p:spTree>
    <p:extLst>
      <p:ext uri="{BB962C8B-B14F-4D97-AF65-F5344CB8AC3E}">
        <p14:creationId xmlns:p14="http://schemas.microsoft.com/office/powerpoint/2010/main" val="2453823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Depressants can affect concentration and coordination. </a:t>
            </a:r>
            <a:br>
              <a:rPr lang="en-US" b="0" i="0" dirty="0">
                <a:solidFill>
                  <a:srgbClr val="262626"/>
                </a:solidFill>
                <a:effectLst/>
                <a:latin typeface="GT-Walsheim"/>
              </a:rPr>
            </a:br>
            <a:r>
              <a:rPr lang="en-US" b="0" i="0" dirty="0">
                <a:solidFill>
                  <a:srgbClr val="262626"/>
                </a:solidFill>
                <a:effectLst/>
                <a:latin typeface="GT-Walsheim"/>
              </a:rPr>
              <a:t>They slow down a person’s ability to respond to unexpected situations. </a:t>
            </a:r>
            <a:br>
              <a:rPr lang="en-US" b="0" i="0" dirty="0">
                <a:solidFill>
                  <a:srgbClr val="262626"/>
                </a:solidFill>
                <a:effectLst/>
                <a:latin typeface="GT-Walsheim"/>
              </a:rPr>
            </a:br>
            <a:r>
              <a:rPr lang="en-US" b="0" i="0" dirty="0">
                <a:solidFill>
                  <a:srgbClr val="262626"/>
                </a:solidFill>
                <a:effectLst/>
                <a:latin typeface="GT-Walsheim"/>
              </a:rPr>
              <a:t>In small doses they can cause a person to feel more relaxed and less inhibited.</a:t>
            </a:r>
            <a:r>
              <a:rPr lang="en-US" b="0" i="0" baseline="30000" dirty="0">
                <a:solidFill>
                  <a:srgbClr val="262626"/>
                </a:solidFill>
                <a:effectLst/>
                <a:latin typeface="GT-Walsheim"/>
              </a:rPr>
              <a:t>1</a:t>
            </a:r>
            <a:endParaRPr lang="en-US" b="0" i="0" dirty="0">
              <a:solidFill>
                <a:srgbClr val="262626"/>
              </a:solidFill>
              <a:effectLst/>
              <a:latin typeface="GT-Walsheim"/>
            </a:endParaRPr>
          </a:p>
          <a:p>
            <a:pPr algn="l"/>
            <a:r>
              <a:rPr lang="en-US" b="0" i="0" dirty="0">
                <a:solidFill>
                  <a:srgbClr val="262626"/>
                </a:solidFill>
                <a:effectLst/>
                <a:latin typeface="GT-Walsheim"/>
              </a:rPr>
              <a:t>In larger doses they can cause drowsiness, vomiting, unconsciousness and death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1837257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74747"/>
                </a:solidFill>
                <a:effectLst/>
                <a:latin typeface="Open Sans" panose="020B0606030504020204" pitchFamily="34" charset="0"/>
              </a:rPr>
              <a:t>Research studies have shown negative effects of marijuana on drivers, including an increase in lane weaving, poor reaction time, and altered attention to the road. </a:t>
            </a:r>
          </a:p>
          <a:p>
            <a:pPr algn="l"/>
            <a:r>
              <a:rPr lang="en-US" b="0" i="0" dirty="0">
                <a:solidFill>
                  <a:srgbClr val="474747"/>
                </a:solidFill>
                <a:effectLst/>
                <a:latin typeface="Open Sans" panose="020B0606030504020204" pitchFamily="34" charset="0"/>
              </a:rPr>
              <a:t>Use of alcohol with marijuana makes drivers more impaired, causing even more lane weaving. </a:t>
            </a:r>
          </a:p>
          <a:p>
            <a:pPr algn="l"/>
            <a:r>
              <a:rPr lang="en-US" b="0" i="0" dirty="0">
                <a:solidFill>
                  <a:srgbClr val="474747"/>
                </a:solidFill>
                <a:effectLst/>
                <a:latin typeface="Open Sans" panose="020B0606030504020204" pitchFamily="34" charset="0"/>
              </a:rPr>
              <a:t>Some studies report that opioids can cause drowsiness and impair thinking and judgment. </a:t>
            </a:r>
          </a:p>
          <a:p>
            <a:pPr algn="l"/>
            <a:r>
              <a:rPr lang="en-US" b="0" i="0" dirty="0">
                <a:solidFill>
                  <a:srgbClr val="474747"/>
                </a:solidFill>
                <a:effectLst/>
                <a:latin typeface="Open Sans" panose="020B0606030504020204" pitchFamily="34" charset="0"/>
              </a:rPr>
              <a:t>Other studies have found that being under the influence opioids while driving can double your risk of having a crash.</a:t>
            </a:r>
          </a:p>
          <a:p>
            <a:pPr algn="l"/>
            <a:r>
              <a:rPr lang="en-US" b="0" i="0" dirty="0">
                <a:solidFill>
                  <a:srgbClr val="474747"/>
                </a:solidFill>
                <a:effectLst/>
                <a:latin typeface="Open Sans" panose="020B0606030504020204" pitchFamily="34" charset="0"/>
              </a:rPr>
              <a:t>It is difficult to determine how specific drugs affect driving because people tend to mix various substances, including alcohol. </a:t>
            </a:r>
            <a:br>
              <a:rPr lang="en-US" b="0" i="0" dirty="0">
                <a:solidFill>
                  <a:srgbClr val="474747"/>
                </a:solidFill>
                <a:effectLst/>
                <a:latin typeface="Open Sans" panose="020B0606030504020204" pitchFamily="34" charset="0"/>
              </a:rPr>
            </a:br>
            <a:r>
              <a:rPr lang="en-US" b="0" i="0" dirty="0">
                <a:solidFill>
                  <a:srgbClr val="474747"/>
                </a:solidFill>
                <a:effectLst/>
                <a:latin typeface="Open Sans" panose="020B0606030504020204" pitchFamily="34" charset="0"/>
              </a:rPr>
              <a:t>But we do know that even small amounts of some drugs can have a measurable effect. </a:t>
            </a:r>
            <a:br>
              <a:rPr lang="en-US" b="0" i="0" dirty="0">
                <a:solidFill>
                  <a:srgbClr val="474747"/>
                </a:solidFill>
                <a:effectLst/>
                <a:latin typeface="Open Sans" panose="020B0606030504020204" pitchFamily="34" charset="0"/>
              </a:rPr>
            </a:b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4</a:t>
            </a:fld>
            <a:endParaRPr lang="en-US"/>
          </a:p>
        </p:txBody>
      </p:sp>
    </p:spTree>
    <p:extLst>
      <p:ext uri="{BB962C8B-B14F-4D97-AF65-F5344CB8AC3E}">
        <p14:creationId xmlns:p14="http://schemas.microsoft.com/office/powerpoint/2010/main" val="36676609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62626"/>
                </a:solidFill>
                <a:effectLst/>
                <a:latin typeface="GT-Walsheim"/>
              </a:rPr>
              <a:t>The onset and effects of depressants vary according to the type and specific chemical. </a:t>
            </a:r>
            <a:br>
              <a:rPr lang="en-US" b="0" i="0" dirty="0">
                <a:solidFill>
                  <a:srgbClr val="262626"/>
                </a:solidFill>
                <a:effectLst/>
                <a:latin typeface="GT-Walsheim"/>
              </a:rPr>
            </a:br>
            <a:r>
              <a:rPr lang="en-US" b="0" i="0" dirty="0">
                <a:solidFill>
                  <a:srgbClr val="262626"/>
                </a:solidFill>
                <a:effectLst/>
                <a:latin typeface="GT-Walsheim"/>
              </a:rPr>
              <a:t>Some depressants may work instantly, with effects only lasting for a short time (such as </a:t>
            </a:r>
            <a:r>
              <a:rPr lang="en-US" b="0" i="0" u="sng" dirty="0">
                <a:effectLst/>
                <a:latin typeface="GT-Walsheim"/>
                <a:hlinkClick r:id="rId3"/>
              </a:rPr>
              <a:t>inhalants</a:t>
            </a:r>
            <a:r>
              <a:rPr lang="en-US" b="0" i="0" dirty="0">
                <a:solidFill>
                  <a:srgbClr val="262626"/>
                </a:solidFill>
                <a:effectLst/>
                <a:latin typeface="GT-Walsheim"/>
              </a:rPr>
              <a:t>), while other depressants may take longer for the effects to start and may last longer.</a:t>
            </a:r>
            <a:endParaRPr lang="en-US" dirty="0"/>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31</a:t>
            </a:fld>
            <a:endParaRPr lang="en-US"/>
          </a:p>
        </p:txBody>
      </p:sp>
    </p:spTree>
    <p:extLst>
      <p:ext uri="{BB962C8B-B14F-4D97-AF65-F5344CB8AC3E}">
        <p14:creationId xmlns:p14="http://schemas.microsoft.com/office/powerpoint/2010/main" val="3980326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Higher doses can result in:</a:t>
            </a:r>
          </a:p>
          <a:p>
            <a:pPr algn="l">
              <a:buFont typeface="Arial" panose="020B0604020202020204" pitchFamily="34" charset="0"/>
              <a:buChar char="•"/>
            </a:pPr>
            <a:r>
              <a:rPr lang="en-US" b="0" i="0" dirty="0">
                <a:solidFill>
                  <a:srgbClr val="262626"/>
                </a:solidFill>
                <a:effectLst/>
                <a:latin typeface="GT-Walsheim"/>
              </a:rPr>
              <a:t>impaired judgement and coordination</a:t>
            </a:r>
          </a:p>
          <a:p>
            <a:pPr algn="l">
              <a:buFont typeface="Arial" panose="020B0604020202020204" pitchFamily="34" charset="0"/>
              <a:buChar char="•"/>
            </a:pPr>
            <a:r>
              <a:rPr lang="en-US" b="0" i="0" dirty="0">
                <a:solidFill>
                  <a:srgbClr val="262626"/>
                </a:solidFill>
                <a:effectLst/>
                <a:latin typeface="GT-Walsheim"/>
              </a:rPr>
              <a:t>vomiting</a:t>
            </a:r>
          </a:p>
          <a:p>
            <a:pPr algn="l">
              <a:buFont typeface="Arial" panose="020B0604020202020204" pitchFamily="34" charset="0"/>
              <a:buChar char="•"/>
            </a:pPr>
            <a:r>
              <a:rPr lang="en-US" b="0" i="0" dirty="0">
                <a:solidFill>
                  <a:srgbClr val="262626"/>
                </a:solidFill>
                <a:effectLst/>
                <a:latin typeface="GT-Walsheim"/>
              </a:rPr>
              <a:t>irregular or shallow breathing</a:t>
            </a:r>
          </a:p>
          <a:p>
            <a:pPr algn="l">
              <a:buFont typeface="Arial" panose="020B0604020202020204" pitchFamily="34" charset="0"/>
              <a:buChar char="•"/>
            </a:pPr>
            <a:r>
              <a:rPr lang="en-US" b="0" i="0" dirty="0">
                <a:solidFill>
                  <a:srgbClr val="262626"/>
                </a:solidFill>
                <a:effectLst/>
                <a:latin typeface="GT-Walsheim"/>
              </a:rPr>
              <a:t>blackouts and memory loss</a:t>
            </a:r>
          </a:p>
          <a:p>
            <a:pPr algn="l">
              <a:buFont typeface="Arial" panose="020B0604020202020204" pitchFamily="34" charset="0"/>
              <a:buChar char="•"/>
            </a:pPr>
            <a:r>
              <a:rPr lang="en-US" b="0" i="0" dirty="0">
                <a:solidFill>
                  <a:srgbClr val="262626"/>
                </a:solidFill>
                <a:effectLst/>
                <a:latin typeface="GT-Walsheim"/>
              </a:rPr>
              <a:t>unconsciousness</a:t>
            </a:r>
          </a:p>
          <a:p>
            <a:pPr algn="l">
              <a:buFont typeface="Arial" panose="020B0604020202020204" pitchFamily="34" charset="0"/>
              <a:buChar char="•"/>
            </a:pPr>
            <a:r>
              <a:rPr lang="en-US" b="0" i="0" dirty="0">
                <a:solidFill>
                  <a:srgbClr val="262626"/>
                </a:solidFill>
                <a:effectLst/>
                <a:latin typeface="GT-Walsheim"/>
              </a:rPr>
              <a:t>coma</a:t>
            </a:r>
          </a:p>
          <a:p>
            <a:pPr algn="l">
              <a:buFont typeface="Arial" panose="020B0604020202020204" pitchFamily="34" charset="0"/>
              <a:buChar char="•"/>
            </a:pPr>
            <a:r>
              <a:rPr lang="en-US" b="0" i="0" dirty="0">
                <a:solidFill>
                  <a:srgbClr val="262626"/>
                </a:solidFill>
                <a:effectLst/>
                <a:latin typeface="GT-Walsheim"/>
              </a:rPr>
              <a:t>death.</a:t>
            </a:r>
          </a:p>
        </p:txBody>
      </p:sp>
      <p:sp>
        <p:nvSpPr>
          <p:cNvPr id="4" name="Slide Number Placeholder 3"/>
          <p:cNvSpPr>
            <a:spLocks noGrp="1"/>
          </p:cNvSpPr>
          <p:nvPr>
            <p:ph type="sldNum" sz="quarter" idx="10"/>
          </p:nvPr>
        </p:nvSpPr>
        <p:spPr/>
        <p:txBody>
          <a:bodyPr/>
          <a:lstStyle/>
          <a:p>
            <a:fld id="{E0746DE6-3336-457D-A091-FA20AC1C536E}" type="slidenum">
              <a:rPr lang="en-US" smtClean="0"/>
              <a:t>32</a:t>
            </a:fld>
            <a:endParaRPr lang="en-US"/>
          </a:p>
        </p:txBody>
      </p:sp>
    </p:spTree>
    <p:extLst>
      <p:ext uri="{BB962C8B-B14F-4D97-AF65-F5344CB8AC3E}">
        <p14:creationId xmlns:p14="http://schemas.microsoft.com/office/powerpoint/2010/main" val="285890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62626"/>
                </a:solidFill>
                <a:effectLst/>
                <a:latin typeface="GT-Walsheim"/>
              </a:rPr>
              <a:t>The effects of taking depressants with other drugs – including over-the-counter or prescribed medications – can be unpredictable and dangerous</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3634018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Dependence on depressants can be psychological, physical, or both. People who are psychologically dependent may feel an urge to use them when in specific surroundings or </a:t>
            </a:r>
            <a:r>
              <a:rPr lang="en-US" b="0" i="0" dirty="0" err="1">
                <a:solidFill>
                  <a:srgbClr val="262626"/>
                </a:solidFill>
                <a:effectLst/>
                <a:latin typeface="GT-Walsheim"/>
              </a:rPr>
              <a:t>socialising</a:t>
            </a:r>
            <a:r>
              <a:rPr lang="en-US" b="0" i="0" dirty="0">
                <a:solidFill>
                  <a:srgbClr val="262626"/>
                </a:solidFill>
                <a:effectLst/>
                <a:latin typeface="GT-Walsheim"/>
              </a:rPr>
              <a:t> with friends. With physical dependence, a person’s body adapts to the depressants and gets used to functioning with them.</a:t>
            </a:r>
          </a:p>
          <a:p>
            <a:pPr algn="l"/>
            <a:r>
              <a:rPr lang="en-US" b="0" i="0" dirty="0">
                <a:solidFill>
                  <a:srgbClr val="262626"/>
                </a:solidFill>
                <a:effectLst/>
                <a:latin typeface="GT-Walsheim"/>
              </a:rPr>
              <a:t>People who depend on depressants may find that using the drug becomes more important than other activities in their life. Cravings can make it difficult to stop using depressants</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34</a:t>
            </a:fld>
            <a:endParaRPr lang="en-US"/>
          </a:p>
        </p:txBody>
      </p:sp>
    </p:spTree>
    <p:extLst>
      <p:ext uri="{BB962C8B-B14F-4D97-AF65-F5344CB8AC3E}">
        <p14:creationId xmlns:p14="http://schemas.microsoft.com/office/powerpoint/2010/main" val="3117838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Univers-55 Roman"/>
              </a:rPr>
              <a:t>A 160-pound man that consumes two alcoholic beverages will experience some loss of judgment, decreased ability to rapidly track a moving target and reduced multitasking ability, according to the Centers for Disease Control and Prevention.</a:t>
            </a:r>
          </a:p>
          <a:p>
            <a:pPr algn="l"/>
            <a:r>
              <a:rPr lang="en-US" b="0" i="0" dirty="0">
                <a:solidFill>
                  <a:srgbClr val="333333"/>
                </a:solidFill>
                <a:effectLst/>
                <a:latin typeface="Univers-55 Roman"/>
              </a:rPr>
              <a:t>Women, who generally weigh less than men, would see a higher BAC per drink.</a:t>
            </a:r>
          </a:p>
          <a:p>
            <a:pPr algn="l"/>
            <a:r>
              <a:rPr lang="en-US" b="0" i="0" dirty="0">
                <a:solidFill>
                  <a:srgbClr val="333333"/>
                </a:solidFill>
                <a:effectLst/>
                <a:latin typeface="Univers-55 Roman"/>
              </a:rPr>
              <a:t>Three alcoholic drinks will bring a person’s blood alcohol level to approximately 0.05%, which can impair the ability to rapidly focus vision, lower alertness and decrease coordination — to the point that steering becomes difficult and response to driving emergencies becomes blunted.</a:t>
            </a:r>
          </a:p>
          <a:p>
            <a:pPr algn="l"/>
            <a:r>
              <a:rPr lang="en-US" b="0" i="0" dirty="0">
                <a:solidFill>
                  <a:srgbClr val="333333"/>
                </a:solidFill>
                <a:effectLst/>
                <a:latin typeface="Univers-55 Roman"/>
              </a:rPr>
              <a:t>After approximately four alcoholic drinks, one’s balance, vision and reaction time are often affected. It becomes harder to detect roadway dangers. Reasoning and information processing are often measurably impaired. This corresponds most closely to a BAC of 0.08%.</a:t>
            </a:r>
          </a:p>
          <a:p>
            <a:pPr algn="l"/>
            <a:r>
              <a:rPr lang="en-US" b="0" i="0" dirty="0">
                <a:solidFill>
                  <a:srgbClr val="333333"/>
                </a:solidFill>
                <a:effectLst/>
                <a:latin typeface="Univers-55 Roman"/>
              </a:rPr>
              <a:t>A blood alcohol concentration of 0.10% is generally associated with a clear loss of reaction time and control. There will be a reduced ability to maintain proper lane position or to brake appropriately.</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35</a:t>
            </a:fld>
            <a:endParaRPr lang="en-US"/>
          </a:p>
        </p:txBody>
      </p:sp>
    </p:spTree>
    <p:extLst>
      <p:ext uri="{BB962C8B-B14F-4D97-AF65-F5344CB8AC3E}">
        <p14:creationId xmlns:p14="http://schemas.microsoft.com/office/powerpoint/2010/main" val="2775605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36</a:t>
            </a:fld>
            <a:endParaRPr lang="en-US"/>
          </a:p>
        </p:txBody>
      </p:sp>
    </p:spTree>
    <p:extLst>
      <p:ext uri="{BB962C8B-B14F-4D97-AF65-F5344CB8AC3E}">
        <p14:creationId xmlns:p14="http://schemas.microsoft.com/office/powerpoint/2010/main" val="75205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Open Sans" panose="020B0606030504020204" pitchFamily="34" charset="0"/>
              </a:rPr>
              <a:t>Zero-tolerance laws have been adapted to include drugged driving. </a:t>
            </a:r>
            <a:br>
              <a:rPr lang="en-US" b="0" i="0" dirty="0">
                <a:solidFill>
                  <a:srgbClr val="474747"/>
                </a:solidFill>
                <a:effectLst/>
                <a:latin typeface="Open Sans" panose="020B0606030504020204" pitchFamily="34" charset="0"/>
              </a:rPr>
            </a:br>
            <a:r>
              <a:rPr lang="en-US" b="0" i="0" dirty="0">
                <a:solidFill>
                  <a:srgbClr val="474747"/>
                </a:solidFill>
                <a:effectLst/>
                <a:latin typeface="Open Sans" panose="020B0606030504020204" pitchFamily="34" charset="0"/>
              </a:rPr>
              <a:t>This means a person can face charges for driving under the influence (DUI) if there is any amount of drug in the blood or urine. Many states are waiting to develop laws until research can better define blood levels that indicate impairment, such as those they use with alcohol.</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5</a:t>
            </a:fld>
            <a:endParaRPr lang="en-US"/>
          </a:p>
        </p:txBody>
      </p:sp>
    </p:spTree>
    <p:extLst>
      <p:ext uri="{BB962C8B-B14F-4D97-AF65-F5344CB8AC3E}">
        <p14:creationId xmlns:p14="http://schemas.microsoft.com/office/powerpoint/2010/main" val="220965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Open Sans" panose="020B0606030504020204" pitchFamily="34" charset="0"/>
              </a:rPr>
              <a:t>Opioids bind to and activate opioid receptors on cells located in many areas of the brain, spinal cord, and other organs in the body, especially those involved in feelings of pain and pleasure. </a:t>
            </a:r>
            <a:br>
              <a:rPr lang="en-US" b="0" i="0" dirty="0">
                <a:solidFill>
                  <a:srgbClr val="474747"/>
                </a:solidFill>
                <a:effectLst/>
                <a:latin typeface="Open Sans" panose="020B0606030504020204" pitchFamily="34" charset="0"/>
              </a:rPr>
            </a:br>
            <a:r>
              <a:rPr lang="en-US" b="0" i="0" dirty="0">
                <a:solidFill>
                  <a:srgbClr val="474747"/>
                </a:solidFill>
                <a:effectLst/>
                <a:latin typeface="Open Sans" panose="020B0606030504020204" pitchFamily="34" charset="0"/>
              </a:rPr>
              <a:t>When opioids attach to these receptors, they block pain signals sent from the brain to the body and release large amounts of dopamine throughout the body. </a:t>
            </a:r>
            <a:br>
              <a:rPr lang="en-US" b="0" i="0" dirty="0">
                <a:solidFill>
                  <a:srgbClr val="474747"/>
                </a:solidFill>
                <a:effectLst/>
                <a:latin typeface="Open Sans" panose="020B0606030504020204" pitchFamily="34" charset="0"/>
              </a:rPr>
            </a:br>
            <a:r>
              <a:rPr lang="en-US" b="0" i="0" dirty="0">
                <a:solidFill>
                  <a:srgbClr val="474747"/>
                </a:solidFill>
                <a:effectLst/>
                <a:latin typeface="Open Sans" panose="020B0606030504020204" pitchFamily="34" charset="0"/>
              </a:rPr>
              <a:t>This release can strongly reinforce the act of taking the drug, making the user want to repeat the experience.</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6</a:t>
            </a:fld>
            <a:endParaRPr lang="en-US"/>
          </a:p>
        </p:txBody>
      </p:sp>
    </p:spTree>
    <p:extLst>
      <p:ext uri="{BB962C8B-B14F-4D97-AF65-F5344CB8AC3E}">
        <p14:creationId xmlns:p14="http://schemas.microsoft.com/office/powerpoint/2010/main" val="1983856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Open Sans" panose="020B0606030504020204" pitchFamily="34" charset="0"/>
              </a:rPr>
              <a:t>Opioid misuse can cause slowed breathing, which can cause hypoxia, a condition that results when too little oxygen reaches the brain. Hypoxia can have short- and long-term psychological and neurological effects, including coma, permanent brain damage, or death. Researchers are also investigating the long-term effects of opioid addiction on the brain, including whether damage can be reversed.</a:t>
            </a:r>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26835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62626"/>
                </a:solidFill>
                <a:effectLst/>
                <a:latin typeface="GT-Walsheim"/>
              </a:rPr>
              <a:t>Opioids include certain types of pain killers, known as ‘opioid pain medications’ and illegal drugs, such as heroin. Some opioids are plant-based and come from the opium poppy (opiates), whilst others are synthetic or ‘man-made’.</a:t>
            </a:r>
          </a:p>
          <a:p>
            <a:pPr algn="l"/>
            <a:r>
              <a:rPr lang="en-US" b="0" i="0" dirty="0">
                <a:solidFill>
                  <a:srgbClr val="262626"/>
                </a:solidFill>
                <a:effectLst/>
                <a:latin typeface="GT-Walsheim"/>
              </a:rPr>
              <a:t>Common types of opioid include codeine (Panadeine®, Panadeine Forte® and Nurofen Plus®), fentanyl, morphine, oxycodone (Endone® or OxyContin®), buprenorphine (Subutex® or Suboxone®), methadone (Methadone Syrup® and </a:t>
            </a:r>
            <a:r>
              <a:rPr lang="en-US" b="0" i="0" dirty="0" err="1">
                <a:solidFill>
                  <a:srgbClr val="262626"/>
                </a:solidFill>
                <a:effectLst/>
                <a:latin typeface="GT-Walsheim"/>
              </a:rPr>
              <a:t>Biodone</a:t>
            </a:r>
            <a:r>
              <a:rPr lang="en-US" b="0" i="0" dirty="0">
                <a:solidFill>
                  <a:srgbClr val="262626"/>
                </a:solidFill>
                <a:effectLst/>
                <a:latin typeface="GT-Walsheim"/>
              </a:rPr>
              <a:t> Forte®), tramadol and heroin.</a:t>
            </a:r>
          </a:p>
          <a:p>
            <a:pPr algn="l"/>
            <a:r>
              <a:rPr lang="en-US" b="0" i="0" dirty="0">
                <a:solidFill>
                  <a:srgbClr val="262626"/>
                </a:solidFill>
                <a:effectLst/>
                <a:latin typeface="GT-Walsheim"/>
              </a:rPr>
              <a:t>Newer psychoactive opioid substances include: U-47700, AH-7921, O-desmethyltramadol, MT-45, </a:t>
            </a:r>
            <a:r>
              <a:rPr lang="en-US" b="0" i="0" dirty="0" err="1">
                <a:solidFill>
                  <a:srgbClr val="262626"/>
                </a:solidFill>
                <a:effectLst/>
                <a:latin typeface="GT-Walsheim"/>
              </a:rPr>
              <a:t>acetylfentanyl</a:t>
            </a:r>
            <a:r>
              <a:rPr lang="en-US" b="0" i="0" dirty="0">
                <a:solidFill>
                  <a:srgbClr val="262626"/>
                </a:solidFill>
                <a:effectLst/>
                <a:latin typeface="GT-Walsheim"/>
              </a:rPr>
              <a:t> and </a:t>
            </a:r>
            <a:r>
              <a:rPr lang="en-US" b="0" i="0" dirty="0" err="1">
                <a:solidFill>
                  <a:srgbClr val="262626"/>
                </a:solidFill>
                <a:effectLst/>
                <a:latin typeface="GT-Walsheim"/>
              </a:rPr>
              <a:t>furanyl</a:t>
            </a:r>
            <a:r>
              <a:rPr lang="en-US" b="0" i="0" dirty="0">
                <a:solidFill>
                  <a:srgbClr val="262626"/>
                </a:solidFill>
                <a:effectLst/>
                <a:latin typeface="GT-Walsheim"/>
              </a:rPr>
              <a:t>-fentanyl.</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8</a:t>
            </a:fld>
            <a:endParaRPr lang="en-US"/>
          </a:p>
        </p:txBody>
      </p:sp>
    </p:spTree>
    <p:extLst>
      <p:ext uri="{BB962C8B-B14F-4D97-AF65-F5344CB8AC3E}">
        <p14:creationId xmlns:p14="http://schemas.microsoft.com/office/powerpoint/2010/main" val="264783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9</a:t>
            </a:fld>
            <a:endParaRPr lang="en-US"/>
          </a:p>
        </p:txBody>
      </p:sp>
    </p:spTree>
    <p:extLst>
      <p:ext uri="{BB962C8B-B14F-4D97-AF65-F5344CB8AC3E}">
        <p14:creationId xmlns:p14="http://schemas.microsoft.com/office/powerpoint/2010/main" val="124994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62626"/>
                </a:solidFill>
                <a:effectLst/>
                <a:latin typeface="GT-Walsheim"/>
              </a:rPr>
              <a:t>Using opioids with other drugs</a:t>
            </a:r>
          </a:p>
          <a:p>
            <a:pPr algn="l"/>
            <a:r>
              <a:rPr lang="en-US" b="0" i="0" dirty="0">
                <a:solidFill>
                  <a:srgbClr val="262626"/>
                </a:solidFill>
                <a:effectLst/>
                <a:latin typeface="GT-Walsheim"/>
              </a:rPr>
              <a:t>The effects of taking opioids with other drugs – including over-the-counter or prescribed medications – can be unpredictable and dangerous, and could cause:</a:t>
            </a:r>
            <a:br>
              <a:rPr lang="en-US" b="0" i="0" dirty="0">
                <a:solidFill>
                  <a:srgbClr val="262626"/>
                </a:solidFill>
                <a:effectLst/>
                <a:latin typeface="GT-Walsheim"/>
              </a:rPr>
            </a:br>
            <a:r>
              <a:rPr lang="en-US" b="1" i="0" dirty="0">
                <a:solidFill>
                  <a:srgbClr val="262626"/>
                </a:solidFill>
                <a:effectLst/>
                <a:latin typeface="GT-Walsheim"/>
              </a:rPr>
              <a:t>Opioids +</a:t>
            </a:r>
            <a:r>
              <a:rPr lang="en-US" b="0" i="0" dirty="0">
                <a:solidFill>
                  <a:srgbClr val="262626"/>
                </a:solidFill>
                <a:effectLst/>
                <a:latin typeface="GT-Walsheim"/>
              </a:rPr>
              <a:t> </a:t>
            </a:r>
            <a:r>
              <a:rPr lang="en-US" b="0" i="0" u="sng" dirty="0">
                <a:solidFill>
                  <a:srgbClr val="262626"/>
                </a:solidFill>
                <a:effectLst/>
                <a:latin typeface="GT-Walsheim"/>
                <a:hlinkClick r:id="rId3"/>
              </a:rPr>
              <a:t>alcohol</a:t>
            </a:r>
            <a:r>
              <a:rPr lang="en-US" b="0" i="0" dirty="0">
                <a:solidFill>
                  <a:srgbClr val="262626"/>
                </a:solidFill>
                <a:effectLst/>
                <a:latin typeface="GT-Walsheim"/>
              </a:rPr>
              <a:t>, </a:t>
            </a:r>
            <a:r>
              <a:rPr lang="en-US" b="0" i="0" u="sng" dirty="0">
                <a:solidFill>
                  <a:srgbClr val="262626"/>
                </a:solidFill>
                <a:effectLst/>
                <a:latin typeface="GT-Walsheim"/>
                <a:hlinkClick r:id="rId4"/>
              </a:rPr>
              <a:t>cannabis</a:t>
            </a:r>
            <a:r>
              <a:rPr lang="en-US" b="0" i="0" dirty="0">
                <a:solidFill>
                  <a:srgbClr val="262626"/>
                </a:solidFill>
                <a:effectLst/>
                <a:latin typeface="GT-Walsheim"/>
              </a:rPr>
              <a:t> or </a:t>
            </a:r>
            <a:r>
              <a:rPr lang="en-US" b="0" i="0" u="sng" dirty="0">
                <a:solidFill>
                  <a:srgbClr val="262626"/>
                </a:solidFill>
                <a:effectLst/>
                <a:latin typeface="GT-Walsheim"/>
                <a:hlinkClick r:id="rId5"/>
              </a:rPr>
              <a:t>benzodiazepines</a:t>
            </a:r>
            <a:r>
              <a:rPr lang="en-US" b="0" i="0" dirty="0">
                <a:solidFill>
                  <a:srgbClr val="262626"/>
                </a:solidFill>
                <a:effectLst/>
                <a:latin typeface="GT-Walsheim"/>
              </a:rPr>
              <a:t>: slow down breathing and brain activity, and increased risk of overdose.</a:t>
            </a:r>
            <a:br>
              <a:rPr lang="en-US" b="0" i="0" dirty="0">
                <a:solidFill>
                  <a:srgbClr val="262626"/>
                </a:solidFill>
                <a:effectLst/>
                <a:latin typeface="GT-Walsheim"/>
              </a:rPr>
            </a:br>
            <a:r>
              <a:rPr lang="en-US" b="1" i="0" dirty="0">
                <a:solidFill>
                  <a:srgbClr val="262626"/>
                </a:solidFill>
                <a:effectLst/>
                <a:latin typeface="GT-Walsheim"/>
              </a:rPr>
              <a:t>Opioids +</a:t>
            </a:r>
            <a:r>
              <a:rPr lang="en-US" b="0" i="0" dirty="0">
                <a:solidFill>
                  <a:srgbClr val="262626"/>
                </a:solidFill>
                <a:effectLst/>
                <a:latin typeface="GT-Walsheim"/>
              </a:rPr>
              <a:t> </a:t>
            </a:r>
            <a:r>
              <a:rPr lang="en-US" b="0" i="0" u="sng" dirty="0">
                <a:solidFill>
                  <a:srgbClr val="262626"/>
                </a:solidFill>
                <a:effectLst/>
                <a:latin typeface="GT-Walsheim"/>
                <a:hlinkClick r:id="rId6"/>
              </a:rPr>
              <a:t>ice</a:t>
            </a:r>
            <a:r>
              <a:rPr lang="en-US" b="0" i="0" dirty="0">
                <a:solidFill>
                  <a:srgbClr val="262626"/>
                </a:solidFill>
                <a:effectLst/>
                <a:latin typeface="GT-Walsheim"/>
              </a:rPr>
              <a:t>, </a:t>
            </a:r>
            <a:r>
              <a:rPr lang="en-US" b="0" i="0" u="sng" dirty="0">
                <a:solidFill>
                  <a:srgbClr val="262626"/>
                </a:solidFill>
                <a:effectLst/>
                <a:latin typeface="GT-Walsheim"/>
                <a:hlinkClick r:id="rId7"/>
              </a:rPr>
              <a:t>speed</a:t>
            </a:r>
            <a:r>
              <a:rPr lang="en-US" b="0" i="0" dirty="0">
                <a:solidFill>
                  <a:srgbClr val="262626"/>
                </a:solidFill>
                <a:effectLst/>
                <a:latin typeface="GT-Walsheim"/>
              </a:rPr>
              <a:t> or </a:t>
            </a:r>
            <a:r>
              <a:rPr lang="en-US" b="0" i="0" u="sng" dirty="0">
                <a:solidFill>
                  <a:srgbClr val="262626"/>
                </a:solidFill>
                <a:effectLst/>
                <a:latin typeface="GT-Walsheim"/>
                <a:hlinkClick r:id="rId8"/>
              </a:rPr>
              <a:t>ecstasy</a:t>
            </a:r>
            <a:r>
              <a:rPr lang="en-US" b="0" i="0" dirty="0">
                <a:solidFill>
                  <a:srgbClr val="262626"/>
                </a:solidFill>
                <a:effectLst/>
                <a:latin typeface="GT-Walsheim"/>
              </a:rPr>
              <a:t>: enormous strain on the heart and kidneys, and increased risk of overdose</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10</a:t>
            </a:fld>
            <a:endParaRPr lang="en-US"/>
          </a:p>
        </p:txBody>
      </p:sp>
    </p:spTree>
    <p:extLst>
      <p:ext uri="{BB962C8B-B14F-4D97-AF65-F5344CB8AC3E}">
        <p14:creationId xmlns:p14="http://schemas.microsoft.com/office/powerpoint/2010/main" val="21254800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7FBE95E-9360-4856-B5BA-33A9034977AE}"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362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51879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037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531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64227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788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7710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0129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3499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8656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12D574-25AB-4ED9-A06D-4279CBFE7127}"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29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12D574-25AB-4ED9-A06D-4279CBFE7127}"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239274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12D574-25AB-4ED9-A06D-4279CBFE7127}"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BE95E-9360-4856-B5BA-33A9034977AE}"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3422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12D574-25AB-4ED9-A06D-4279CBFE7127}"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BE95E-9360-4856-B5BA-33A9034977AE}"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8979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2D574-25AB-4ED9-A06D-4279CBFE7127}"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315388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594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12D574-25AB-4ED9-A06D-4279CBFE7127}"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BE95E-9360-4856-B5BA-33A9034977AE}" type="slidenum">
              <a:rPr lang="en-US" smtClean="0"/>
              <a:t>‹#›</a:t>
            </a:fld>
            <a:endParaRPr lang="en-US"/>
          </a:p>
        </p:txBody>
      </p:sp>
    </p:spTree>
    <p:extLst>
      <p:ext uri="{BB962C8B-B14F-4D97-AF65-F5344CB8AC3E}">
        <p14:creationId xmlns:p14="http://schemas.microsoft.com/office/powerpoint/2010/main" val="1746074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12D574-25AB-4ED9-A06D-4279CBFE7127}" type="datetimeFigureOut">
              <a:rPr lang="en-US" smtClean="0"/>
              <a:t>1/22/2022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FBE95E-9360-4856-B5BA-33A9034977AE}" type="slidenum">
              <a:rPr lang="en-US" smtClean="0"/>
              <a:t>‹#›</a:t>
            </a:fld>
            <a:endParaRPr lang="en-US"/>
          </a:p>
        </p:txBody>
      </p:sp>
    </p:spTree>
    <p:extLst>
      <p:ext uri="{BB962C8B-B14F-4D97-AF65-F5344CB8AC3E}">
        <p14:creationId xmlns:p14="http://schemas.microsoft.com/office/powerpoint/2010/main" val="16030316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1/22/2022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adf.org.au/drug-facts/alcohol/" TargetMode="External"/><Relationship Id="rId7" Type="http://schemas.openxmlformats.org/officeDocument/2006/relationships/hyperlink" Target="https://adf.org.au/drug-facts/heroin/" TargetMode="Externa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hyperlink" Target="https://adf.org.au/drug-facts/opioids/" TargetMode="External"/><Relationship Id="rId5" Type="http://schemas.openxmlformats.org/officeDocument/2006/relationships/hyperlink" Target="https://adf.org.au/reducing-risk/polydrug-use/" TargetMode="External"/><Relationship Id="rId4" Type="http://schemas.openxmlformats.org/officeDocument/2006/relationships/hyperlink" Target="https://adf.org.au/drug-facts/benzodiazepine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df.org.au/reducing-risk/polydrug-use/"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39" name="Rectangle 28">
            <a:extLst>
              <a:ext uri="{FF2B5EF4-FFF2-40B4-BE49-F238E27FC236}">
                <a16:creationId xmlns:a16="http://schemas.microsoft.com/office/drawing/2014/main" id="{7E3F2784-92E5-48AF-8AA7-DA101BE3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0">
            <a:extLst>
              <a:ext uri="{FF2B5EF4-FFF2-40B4-BE49-F238E27FC236}">
                <a16:creationId xmlns:a16="http://schemas.microsoft.com/office/drawing/2014/main" id="{BDC48685-54C0-406B-BCC6-CD5287724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2616" y="1411015"/>
            <a:ext cx="7808159" cy="4103960"/>
          </a:xfrm>
          <a:prstGeom prst="rect">
            <a:avLst/>
          </a:prstGeom>
          <a:blipFill dpi="0" rotWithShape="1">
            <a:blip r:embed="rId3">
              <a:duotone>
                <a:schemeClr val="bg2">
                  <a:shade val="45000"/>
                  <a:satMod val="135000"/>
                </a:schemeClr>
                <a:prstClr val="white"/>
              </a:duotone>
            </a:blip>
            <a:srcRect/>
            <a:tile tx="0" ty="0" sx="90000" sy="100000" flip="none" algn="ctr"/>
          </a:blipFill>
          <a:ln>
            <a:noFill/>
          </a:ln>
          <a:effectLst>
            <a:outerShdw blurRad="114300" dist="139700" dir="3000000" sx="98000" sy="98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98861" y="1871131"/>
            <a:ext cx="6815669" cy="2349721"/>
          </a:xfrm>
        </p:spPr>
        <p:txBody>
          <a:bodyPr anchor="ctr">
            <a:normAutofit/>
          </a:bodyPr>
          <a:lstStyle/>
          <a:p>
            <a:r>
              <a:rPr lang="en-US" sz="4400">
                <a:solidFill>
                  <a:srgbClr val="212121"/>
                </a:solidFill>
              </a:rPr>
              <a:t>Alcohol, Drugs, Driving &amp; You</a:t>
            </a:r>
          </a:p>
        </p:txBody>
      </p:sp>
      <p:sp>
        <p:nvSpPr>
          <p:cNvPr id="3" name="Content Placeholder 2"/>
          <p:cNvSpPr>
            <a:spLocks noGrp="1"/>
          </p:cNvSpPr>
          <p:nvPr>
            <p:ph type="subTitle" idx="1"/>
          </p:nvPr>
        </p:nvSpPr>
        <p:spPr>
          <a:xfrm>
            <a:off x="2698861" y="4463715"/>
            <a:ext cx="6815669" cy="514683"/>
          </a:xfrm>
        </p:spPr>
        <p:txBody>
          <a:bodyPr>
            <a:normAutofit/>
          </a:bodyPr>
          <a:lstStyle/>
          <a:p>
            <a:r>
              <a:rPr lang="en-US">
                <a:solidFill>
                  <a:srgbClr val="212121"/>
                </a:solidFill>
              </a:rPr>
              <a:t>Information Presentation on Mood Altering Substances</a:t>
            </a:r>
          </a:p>
        </p:txBody>
      </p:sp>
      <p:cxnSp>
        <p:nvCxnSpPr>
          <p:cNvPr id="41" name="Straight Connector 32">
            <a:extLst>
              <a:ext uri="{FF2B5EF4-FFF2-40B4-BE49-F238E27FC236}">
                <a16:creationId xmlns:a16="http://schemas.microsoft.com/office/drawing/2014/main" id="{DE9E818D-F990-490E-9599-A842EBC9B0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0895" y="4280121"/>
            <a:ext cx="1371600" cy="0"/>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0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C36FF6F-90AD-4310-BAEA-73E995AB02E9}"/>
              </a:ext>
            </a:extLst>
          </p:cNvPr>
          <p:cNvSpPr txBox="1">
            <a:spLocks/>
          </p:cNvSpPr>
          <p:nvPr/>
        </p:nvSpPr>
        <p:spPr>
          <a:xfrm>
            <a:off x="635000" y="640823"/>
            <a:ext cx="3418659" cy="5583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pPr>
              <a:spcAft>
                <a:spcPts val="600"/>
              </a:spcAft>
            </a:pPr>
            <a:r>
              <a:rPr lang="en-US" sz="5400" kern="1200" dirty="0">
                <a:solidFill>
                  <a:schemeClr val="tx1"/>
                </a:solidFill>
                <a:latin typeface="+mj-lt"/>
                <a:ea typeface="+mj-ea"/>
                <a:cs typeface="+mj-cs"/>
              </a:rPr>
              <a:t>Opioids</a:t>
            </a:r>
          </a:p>
        </p:txBody>
      </p:sp>
      <p:sp>
        <p:nvSpPr>
          <p:cNvPr id="29"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94A0DCA9-678D-4262-8B34-CB56E3282D99}"/>
              </a:ext>
            </a:extLst>
          </p:cNvPr>
          <p:cNvGraphicFramePr/>
          <p:nvPr>
            <p:extLst>
              <p:ext uri="{D42A27DB-BD31-4B8C-83A1-F6EECF244321}">
                <p14:modId xmlns:p14="http://schemas.microsoft.com/office/powerpoint/2010/main" val="219359389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0206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A402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b="1" u="sng">
                <a:solidFill>
                  <a:srgbClr val="FFFFFF"/>
                </a:solidFill>
                <a:latin typeface="+mj-lt"/>
                <a:cs typeface="+mj-cs"/>
              </a:rPr>
              <a:t>Effects of Opioids on Driving</a:t>
            </a:r>
          </a:p>
        </p:txBody>
      </p:sp>
      <p:pic>
        <p:nvPicPr>
          <p:cNvPr id="4" name="Picture 3">
            <a:extLst>
              <a:ext uri="{FF2B5EF4-FFF2-40B4-BE49-F238E27FC236}">
                <a16:creationId xmlns:a16="http://schemas.microsoft.com/office/drawing/2014/main" id="{870395BC-3366-4C1D-AAAC-A42A9376ED84}"/>
              </a:ext>
            </a:extLst>
          </p:cNvPr>
          <p:cNvPicPr>
            <a:picLocks noChangeAspect="1"/>
          </p:cNvPicPr>
          <p:nvPr/>
        </p:nvPicPr>
        <p:blipFill rotWithShape="1">
          <a:blip r:embed="rId3">
            <a:extLst>
              <a:ext uri="{28A0092B-C50C-407E-A947-70E740481C1C}">
                <a14:useLocalDpi xmlns:a14="http://schemas.microsoft.com/office/drawing/2010/main" val="0"/>
              </a:ext>
            </a:extLst>
          </a:blip>
          <a:srcRect l="10392" r="-1" b="-1"/>
          <a:stretch/>
        </p:blipFill>
        <p:spPr>
          <a:xfrm>
            <a:off x="327547" y="321733"/>
            <a:ext cx="7058306" cy="4107392"/>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
          <p:cNvSpPr txBox="1">
            <a:spLocks/>
          </p:cNvSpPr>
          <p:nvPr/>
        </p:nvSpPr>
        <p:spPr>
          <a:xfrm>
            <a:off x="7848601" y="917725"/>
            <a:ext cx="3605458" cy="4852362"/>
          </a:xfrm>
          <a:prstGeom prst="rect">
            <a:avLst/>
          </a:prstGeom>
        </p:spPr>
        <p:txBody>
          <a:bodyPr vert="horz" lIns="91440" tIns="45720" rIns="91440" bIns="45720" numCol="1" rtlCol="0" anchor="ctr">
            <a:normAutofit/>
          </a:bodyPr>
          <a:lstStyle/>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drowsiness</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confusion</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nausea</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constipation</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euphoria</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slowed breathing</a:t>
            </a:r>
          </a:p>
        </p:txBody>
      </p:sp>
    </p:spTree>
    <p:extLst>
      <p:ext uri="{BB962C8B-B14F-4D97-AF65-F5344CB8AC3E}">
        <p14:creationId xmlns:p14="http://schemas.microsoft.com/office/powerpoint/2010/main" val="325105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CDC5344-FEFC-4615-A402-4D02948934C1}"/>
              </a:ext>
            </a:extLst>
          </p:cNvPr>
          <p:cNvSpPr txBox="1">
            <a:spLocks/>
          </p:cNvSpPr>
          <p:nvPr/>
        </p:nvSpPr>
        <p:spPr>
          <a:xfrm>
            <a:off x="524256" y="4767072"/>
            <a:ext cx="6594189" cy="1625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pPr algn="r">
              <a:spcAft>
                <a:spcPts val="600"/>
              </a:spcAft>
            </a:pPr>
            <a:r>
              <a:rPr lang="en-US" sz="4400">
                <a:solidFill>
                  <a:srgbClr val="FFFFFF"/>
                </a:solidFill>
                <a:latin typeface="+mj-lt"/>
                <a:cs typeface="+mj-cs"/>
              </a:rPr>
              <a:t>Stimulants</a:t>
            </a:r>
          </a:p>
        </p:txBody>
      </p:sp>
      <p:pic>
        <p:nvPicPr>
          <p:cNvPr id="15" name="Picture 14" descr="Chart, sunburst chart&#10;&#10;Description automatically generated">
            <a:extLst>
              <a:ext uri="{FF2B5EF4-FFF2-40B4-BE49-F238E27FC236}">
                <a16:creationId xmlns:a16="http://schemas.microsoft.com/office/drawing/2014/main" id="{BA1F9823-F304-4222-BE76-5866173BA3E7}"/>
              </a:ext>
            </a:extLst>
          </p:cNvPr>
          <p:cNvPicPr>
            <a:picLocks noChangeAspect="1"/>
          </p:cNvPicPr>
          <p:nvPr/>
        </p:nvPicPr>
        <p:blipFill rotWithShape="1">
          <a:blip r:embed="rId3">
            <a:extLst>
              <a:ext uri="{28A0092B-C50C-407E-A947-70E740481C1C}">
                <a14:useLocalDpi xmlns:a14="http://schemas.microsoft.com/office/drawing/2010/main" val="0"/>
              </a:ext>
            </a:extLst>
          </a:blip>
          <a:srcRect t="7863" r="1" b="16070"/>
          <a:stretch/>
        </p:blipFill>
        <p:spPr>
          <a:xfrm>
            <a:off x="327547" y="321733"/>
            <a:ext cx="7058306" cy="4107392"/>
          </a:xfrm>
          <a:prstGeom prst="rect">
            <a:avLst/>
          </a:prstGeom>
        </p:spPr>
      </p:pic>
      <p:sp>
        <p:nvSpPr>
          <p:cNvPr id="27" name="Rectangle 2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2">
            <a:extLst>
              <a:ext uri="{FF2B5EF4-FFF2-40B4-BE49-F238E27FC236}">
                <a16:creationId xmlns:a16="http://schemas.microsoft.com/office/drawing/2014/main" id="{E47DE22B-073E-4708-A339-C93617CDA304}"/>
              </a:ext>
            </a:extLst>
          </p:cNvPr>
          <p:cNvSpPr txBox="1">
            <a:spLocks/>
          </p:cNvSpPr>
          <p:nvPr/>
        </p:nvSpPr>
        <p:spPr>
          <a:xfrm>
            <a:off x="7848601" y="917725"/>
            <a:ext cx="3819144" cy="4852362"/>
          </a:xfrm>
          <a:prstGeom prst="rect">
            <a:avLst/>
          </a:prstGeom>
        </p:spPr>
        <p:txBody>
          <a:bodyPr vert="horz" lIns="91440" tIns="45720" rIns="91440" bIns="45720" numCol="1" rtlCol="0" anchor="ctr">
            <a:noAutofit/>
          </a:bodyPr>
          <a:lstStyle/>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Stimulants are a class of drugs that speed up messages travelling between the brain and body.</a:t>
            </a:r>
            <a:br>
              <a:rPr lang="en-US" sz="3200" b="0" i="0" dirty="0">
                <a:solidFill>
                  <a:srgbClr val="FFFFFF"/>
                </a:solidFill>
                <a:effectLst/>
              </a:rPr>
            </a:br>
            <a:br>
              <a:rPr lang="en-US" sz="3200" b="0" i="0" dirty="0">
                <a:solidFill>
                  <a:srgbClr val="FFFFFF"/>
                </a:solidFill>
                <a:effectLst/>
              </a:rPr>
            </a:br>
            <a:r>
              <a:rPr lang="en-US" sz="3200" b="0" i="0" dirty="0">
                <a:solidFill>
                  <a:srgbClr val="FFFFFF"/>
                </a:solidFill>
                <a:effectLst/>
              </a:rPr>
              <a:t>They make a person feel more awake, alert, confident or energetic.</a:t>
            </a:r>
          </a:p>
        </p:txBody>
      </p:sp>
    </p:spTree>
    <p:extLst>
      <p:ext uri="{BB962C8B-B14F-4D97-AF65-F5344CB8AC3E}">
        <p14:creationId xmlns:p14="http://schemas.microsoft.com/office/powerpoint/2010/main" val="361821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sh, vegetable&#10;&#10;Description automatically generated">
            <a:extLst>
              <a:ext uri="{FF2B5EF4-FFF2-40B4-BE49-F238E27FC236}">
                <a16:creationId xmlns:a16="http://schemas.microsoft.com/office/drawing/2014/main" id="{FE3CCDE7-F66A-4950-9C1E-10E1E7C1A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44" y="1780966"/>
            <a:ext cx="6579910" cy="1184383"/>
          </a:xfrm>
          <a:prstGeom prst="rect">
            <a:avLst/>
          </a:prstGeom>
        </p:spPr>
      </p:pic>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3C3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CDC5344-FEFC-4615-A402-4D02948934C1}"/>
              </a:ext>
            </a:extLst>
          </p:cNvPr>
          <p:cNvSpPr txBox="1">
            <a:spLocks/>
          </p:cNvSpPr>
          <p:nvPr/>
        </p:nvSpPr>
        <p:spPr>
          <a:xfrm>
            <a:off x="524256" y="4765963"/>
            <a:ext cx="6594189" cy="1625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pPr>
              <a:spcAft>
                <a:spcPts val="600"/>
              </a:spcAft>
            </a:pPr>
            <a:r>
              <a:rPr lang="en-US" sz="4400" kern="1200">
                <a:solidFill>
                  <a:srgbClr val="FFFFFF"/>
                </a:solidFill>
                <a:latin typeface="+mj-lt"/>
                <a:ea typeface="+mj-ea"/>
                <a:cs typeface="+mj-cs"/>
              </a:rPr>
              <a:t>Stimulants</a:t>
            </a:r>
          </a:p>
        </p:txBody>
      </p:sp>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2">
            <a:extLst>
              <a:ext uri="{FF2B5EF4-FFF2-40B4-BE49-F238E27FC236}">
                <a16:creationId xmlns:a16="http://schemas.microsoft.com/office/drawing/2014/main" id="{E47DE22B-073E-4708-A339-C93617CDA304}"/>
              </a:ext>
            </a:extLst>
          </p:cNvPr>
          <p:cNvSpPr txBox="1">
            <a:spLocks/>
          </p:cNvSpPr>
          <p:nvPr/>
        </p:nvSpPr>
        <p:spPr>
          <a:xfrm>
            <a:off x="7623413" y="917725"/>
            <a:ext cx="4239403" cy="4852362"/>
          </a:xfrm>
          <a:prstGeom prst="rect">
            <a:avLst/>
          </a:prstGeom>
        </p:spPr>
        <p:txBody>
          <a:bodyPr vert="horz" lIns="91440" tIns="45720" rIns="91440" bIns="45720" numCol="1" rtlCol="0" anchor="ctr">
            <a:noAutofit/>
          </a:bodyPr>
          <a:lstStyle/>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Illicit stimulants are usually snorted, swallowed, smoked or injected. </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Prescribed stimulants are usually taken orally, and the duration of their effects differs depending on the type.</a:t>
            </a:r>
          </a:p>
        </p:txBody>
      </p:sp>
    </p:spTree>
    <p:extLst>
      <p:ext uri="{BB962C8B-B14F-4D97-AF65-F5344CB8AC3E}">
        <p14:creationId xmlns:p14="http://schemas.microsoft.com/office/powerpoint/2010/main" val="364565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70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10;&#10;Description automatically generated">
            <a:extLst>
              <a:ext uri="{FF2B5EF4-FFF2-40B4-BE49-F238E27FC236}">
                <a16:creationId xmlns:a16="http://schemas.microsoft.com/office/drawing/2014/main" id="{4FEB7CFE-0ADD-4645-9264-4C2D24FCC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9334" y="643467"/>
            <a:ext cx="6773332" cy="5571066"/>
          </a:xfrm>
          <a:prstGeom prst="rect">
            <a:avLst/>
          </a:prstGeom>
        </p:spPr>
      </p:pic>
    </p:spTree>
    <p:extLst>
      <p:ext uri="{BB962C8B-B14F-4D97-AF65-F5344CB8AC3E}">
        <p14:creationId xmlns:p14="http://schemas.microsoft.com/office/powerpoint/2010/main" val="1784968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Chart, sunburst chart&#10;&#10;Description automatically generated">
            <a:extLst>
              <a:ext uri="{FF2B5EF4-FFF2-40B4-BE49-F238E27FC236}">
                <a16:creationId xmlns:a16="http://schemas.microsoft.com/office/drawing/2014/main" id="{BA1F9823-F304-4222-BE76-5866173BA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113" y="549714"/>
            <a:ext cx="4767172" cy="3646887"/>
          </a:xfrm>
          <a:prstGeom prst="rect">
            <a:avLst/>
          </a:prstGeom>
        </p:spPr>
      </p:pic>
      <p:sp>
        <p:nvSpPr>
          <p:cNvPr id="27" name="Rectangle 2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itle 1">
            <a:extLst>
              <a:ext uri="{FF2B5EF4-FFF2-40B4-BE49-F238E27FC236}">
                <a16:creationId xmlns:a16="http://schemas.microsoft.com/office/drawing/2014/main" id="{6CDC5344-FEFC-4615-A402-4D02948934C1}"/>
              </a:ext>
            </a:extLst>
          </p:cNvPr>
          <p:cNvSpPr txBox="1">
            <a:spLocks/>
          </p:cNvSpPr>
          <p:nvPr/>
        </p:nvSpPr>
        <p:spPr>
          <a:xfrm>
            <a:off x="524256" y="4765963"/>
            <a:ext cx="6594189" cy="1625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pPr>
              <a:spcAft>
                <a:spcPts val="600"/>
              </a:spcAft>
            </a:pPr>
            <a:r>
              <a:rPr lang="en-US" sz="4400" kern="1200">
                <a:solidFill>
                  <a:srgbClr val="FFFFFF"/>
                </a:solidFill>
                <a:latin typeface="+mj-lt"/>
                <a:ea typeface="+mj-ea"/>
                <a:cs typeface="+mj-cs"/>
              </a:rPr>
              <a:t>Stimulants</a:t>
            </a:r>
          </a:p>
        </p:txBody>
      </p:sp>
      <p:sp>
        <p:nvSpPr>
          <p:cNvPr id="29" name="Rectangle 2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Content Placeholder 2">
            <a:extLst>
              <a:ext uri="{FF2B5EF4-FFF2-40B4-BE49-F238E27FC236}">
                <a16:creationId xmlns:a16="http://schemas.microsoft.com/office/drawing/2014/main" id="{E47DE22B-073E-4708-A339-C93617CDA304}"/>
              </a:ext>
            </a:extLst>
          </p:cNvPr>
          <p:cNvSpPr txBox="1">
            <a:spLocks/>
          </p:cNvSpPr>
          <p:nvPr/>
        </p:nvSpPr>
        <p:spPr>
          <a:xfrm>
            <a:off x="8029319" y="549714"/>
            <a:ext cx="3424739" cy="5841459"/>
          </a:xfrm>
          <a:prstGeom prst="rect">
            <a:avLst/>
          </a:prstGeom>
        </p:spPr>
        <p:txBody>
          <a:bodyPr vert="horz" lIns="91440" tIns="45720" rIns="91440" bIns="45720" numCol="1" rtlCol="0" anchor="ctr">
            <a:noAutofit/>
          </a:bodyPr>
          <a:lstStyle/>
          <a:p>
            <a:pPr defTabSz="914400">
              <a:lnSpc>
                <a:spcPct val="90000"/>
              </a:lnSpc>
              <a:spcAft>
                <a:spcPts val="600"/>
              </a:spcAft>
            </a:pPr>
            <a:r>
              <a:rPr lang="en-US" sz="3200" b="1" i="0" dirty="0">
                <a:solidFill>
                  <a:srgbClr val="FFFFFF"/>
                </a:solidFill>
                <a:effectLst/>
              </a:rPr>
              <a:t>Higher doses may result in: </a:t>
            </a:r>
            <a:endParaRPr lang="en-US" sz="3200" b="0" i="0" dirty="0">
              <a:solidFill>
                <a:srgbClr val="FFFFFF"/>
              </a:solidFill>
              <a:effectLst/>
            </a:endParaRP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anxiety</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tension</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increased body temperature</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nausea</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tremor</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seizures</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coma</a:t>
            </a:r>
          </a:p>
          <a:p>
            <a:pPr indent="-228600" defTabSz="914400">
              <a:lnSpc>
                <a:spcPct val="90000"/>
              </a:lnSpc>
              <a:spcAft>
                <a:spcPts val="600"/>
              </a:spcAft>
              <a:buFont typeface="Arial" panose="020B0604020202020204" pitchFamily="34" charset="0"/>
              <a:buChar char="•"/>
            </a:pPr>
            <a:r>
              <a:rPr lang="en-US" sz="3200" b="0" i="0" dirty="0">
                <a:solidFill>
                  <a:srgbClr val="FFFFFF"/>
                </a:solidFill>
                <a:effectLst/>
              </a:rPr>
              <a:t>death</a:t>
            </a:r>
          </a:p>
        </p:txBody>
      </p:sp>
    </p:spTree>
    <p:extLst>
      <p:ext uri="{BB962C8B-B14F-4D97-AF65-F5344CB8AC3E}">
        <p14:creationId xmlns:p14="http://schemas.microsoft.com/office/powerpoint/2010/main" val="429234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252413" y="3767763"/>
            <a:ext cx="3290887" cy="2452687"/>
          </a:xfrm>
        </p:spPr>
        <p:txBody>
          <a:bodyPr vert="horz" lIns="91440" tIns="45720" rIns="91440" bIns="45720" rtlCol="0" anchor="ctr">
            <a:normAutofit/>
          </a:bodyPr>
          <a:lstStyle/>
          <a:p>
            <a:r>
              <a:rPr lang="en-US" b="1" u="sng" dirty="0">
                <a:solidFill>
                  <a:schemeClr val="tx1"/>
                </a:solidFill>
                <a:latin typeface="+mj-lt"/>
                <a:cs typeface="+mj-cs"/>
              </a:rPr>
              <a:t>Effects of Stimulants on Driving</a:t>
            </a:r>
          </a:p>
        </p:txBody>
      </p:sp>
      <p:pic>
        <p:nvPicPr>
          <p:cNvPr id="5" name="Picture 4" descr="A picture containing text&#10;&#10;Description automatically generated">
            <a:extLst>
              <a:ext uri="{FF2B5EF4-FFF2-40B4-BE49-F238E27FC236}">
                <a16:creationId xmlns:a16="http://schemas.microsoft.com/office/drawing/2014/main" id="{62200C36-5269-45DC-AA5C-D42522EA5CE8}"/>
              </a:ext>
            </a:extLst>
          </p:cNvPr>
          <p:cNvPicPr>
            <a:picLocks noChangeAspect="1"/>
          </p:cNvPicPr>
          <p:nvPr/>
        </p:nvPicPr>
        <p:blipFill rotWithShape="1">
          <a:blip r:embed="rId3">
            <a:extLst>
              <a:ext uri="{28A0092B-C50C-407E-A947-70E740481C1C}">
                <a14:useLocalDpi xmlns:a14="http://schemas.microsoft.com/office/drawing/2010/main" val="0"/>
              </a:ext>
            </a:extLst>
          </a:blip>
          <a:srcRect t="12989" b="1139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1" name="Content Placeholder 2"/>
          <p:cNvSpPr txBox="1">
            <a:spLocks/>
          </p:cNvSpPr>
          <p:nvPr/>
        </p:nvSpPr>
        <p:spPr>
          <a:xfrm>
            <a:off x="3676650" y="3752850"/>
            <a:ext cx="8032745" cy="2781300"/>
          </a:xfrm>
          <a:prstGeom prst="rect">
            <a:avLst/>
          </a:prstGeom>
        </p:spPr>
        <p:txBody>
          <a:bodyPr vert="horz" lIns="91440" tIns="45720" rIns="91440" bIns="45720" numCol="1" rtlCol="0" anchor="ctr">
            <a:normAutofit lnSpcReduction="10000"/>
          </a:bodyPr>
          <a:lstStyle/>
          <a:p>
            <a:pPr indent="-228600" defTabSz="914400">
              <a:lnSpc>
                <a:spcPct val="90000"/>
              </a:lnSpc>
              <a:spcAft>
                <a:spcPts val="600"/>
              </a:spcAft>
              <a:buFont typeface="Arial" panose="020B0604020202020204" pitchFamily="34" charset="0"/>
              <a:buChar char="•"/>
            </a:pPr>
            <a:r>
              <a:rPr lang="en-US" sz="3200" i="0" dirty="0">
                <a:effectLst/>
              </a:rPr>
              <a:t>sleepiness/drowsiness</a:t>
            </a:r>
          </a:p>
          <a:p>
            <a:pPr indent="-228600" defTabSz="914400">
              <a:lnSpc>
                <a:spcPct val="90000"/>
              </a:lnSpc>
              <a:spcAft>
                <a:spcPts val="600"/>
              </a:spcAft>
              <a:buFont typeface="Arial" panose="020B0604020202020204" pitchFamily="34" charset="0"/>
              <a:buChar char="•"/>
            </a:pPr>
            <a:r>
              <a:rPr lang="en-US" sz="3200" i="0" dirty="0">
                <a:effectLst/>
              </a:rPr>
              <a:t> blurred vision</a:t>
            </a:r>
          </a:p>
          <a:p>
            <a:pPr indent="-228600" defTabSz="914400">
              <a:lnSpc>
                <a:spcPct val="90000"/>
              </a:lnSpc>
              <a:spcAft>
                <a:spcPts val="600"/>
              </a:spcAft>
              <a:buFont typeface="Arial" panose="020B0604020202020204" pitchFamily="34" charset="0"/>
              <a:buChar char="•"/>
            </a:pPr>
            <a:r>
              <a:rPr lang="en-US" sz="3200" i="0" dirty="0">
                <a:effectLst/>
              </a:rPr>
              <a:t> dizziness</a:t>
            </a:r>
          </a:p>
          <a:p>
            <a:pPr indent="-228600" defTabSz="914400">
              <a:lnSpc>
                <a:spcPct val="90000"/>
              </a:lnSpc>
              <a:spcAft>
                <a:spcPts val="600"/>
              </a:spcAft>
              <a:buFont typeface="Arial" panose="020B0604020202020204" pitchFamily="34" charset="0"/>
              <a:buChar char="•"/>
            </a:pPr>
            <a:r>
              <a:rPr lang="en-US" sz="3200" i="0" dirty="0">
                <a:effectLst/>
              </a:rPr>
              <a:t> impairs cognitive functions such as working memory and movement perception</a:t>
            </a:r>
          </a:p>
        </p:txBody>
      </p:sp>
    </p:spTree>
    <p:extLst>
      <p:ext uri="{BB962C8B-B14F-4D97-AF65-F5344CB8AC3E}">
        <p14:creationId xmlns:p14="http://schemas.microsoft.com/office/powerpoint/2010/main" val="3922749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art, sunburst chart&#10;&#10;Description automatically generated">
            <a:extLst>
              <a:ext uri="{FF2B5EF4-FFF2-40B4-BE49-F238E27FC236}">
                <a16:creationId xmlns:a16="http://schemas.microsoft.com/office/drawing/2014/main" id="{8798EFBB-B6FE-4F7D-91F7-5072BD94C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54" y="321732"/>
            <a:ext cx="7010399" cy="5047488"/>
          </a:xfrm>
          <a:prstGeom prst="rect">
            <a:avLst/>
          </a:prstGeom>
        </p:spPr>
      </p:pic>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sz="4400" b="0" i="0" kern="1200" dirty="0">
                <a:solidFill>
                  <a:srgbClr val="FFFFFF"/>
                </a:solidFill>
                <a:effectLst/>
                <a:latin typeface="+mj-lt"/>
                <a:ea typeface="+mj-ea"/>
                <a:cs typeface="+mj-cs"/>
              </a:rPr>
              <a:t>Cannabinoids</a:t>
            </a:r>
            <a:endParaRPr lang="en-US" sz="4400" kern="1200" dirty="0">
              <a:solidFill>
                <a:srgbClr val="FFFFFF"/>
              </a:solidFill>
              <a:latin typeface="+mj-lt"/>
              <a:ea typeface="+mj-ea"/>
              <a:cs typeface="+mj-cs"/>
            </a:endParaRPr>
          </a:p>
        </p:txBody>
      </p:sp>
      <p:sp>
        <p:nvSpPr>
          <p:cNvPr id="30" name="Rectangle 2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
          <p:cNvSpPr txBox="1">
            <a:spLocks/>
          </p:cNvSpPr>
          <p:nvPr/>
        </p:nvSpPr>
        <p:spPr>
          <a:xfrm>
            <a:off x="7848601" y="321732"/>
            <a:ext cx="3819144" cy="6069441"/>
          </a:xfrm>
          <a:prstGeom prst="rect">
            <a:avLst/>
          </a:prstGeom>
        </p:spPr>
        <p:txBody>
          <a:bodyPr vert="horz" lIns="91440" tIns="45720" rIns="91440" bIns="45720" numCol="1" rtlCol="0" anchor="ctr">
            <a:noAutofit/>
          </a:bodyPr>
          <a:lstStyle/>
          <a:p>
            <a:pPr defTabSz="914400">
              <a:lnSpc>
                <a:spcPct val="90000"/>
              </a:lnSpc>
              <a:spcBef>
                <a:spcPts val="0"/>
              </a:spcBef>
              <a:spcAft>
                <a:spcPts val="600"/>
              </a:spcAft>
            </a:pPr>
            <a:r>
              <a:rPr lang="en-US" sz="2800" b="0" i="0" dirty="0">
                <a:solidFill>
                  <a:srgbClr val="FFFFFF"/>
                </a:solidFill>
                <a:effectLst/>
              </a:rPr>
              <a:t>Similar to opioids, cannabinoids produce their effects by interacting with specific receptors, located within different parts of the central nervous system. Simply put, cannabinoids regulate how cells communicate - how they send, receive, or process messages</a:t>
            </a:r>
            <a:r>
              <a:rPr lang="en-US" sz="2800" dirty="0">
                <a:solidFill>
                  <a:srgbClr val="FFFFFF"/>
                </a:solidFill>
              </a:rPr>
              <a:t> </a:t>
            </a:r>
          </a:p>
        </p:txBody>
      </p:sp>
    </p:spTree>
    <p:extLst>
      <p:ext uri="{BB962C8B-B14F-4D97-AF65-F5344CB8AC3E}">
        <p14:creationId xmlns:p14="http://schemas.microsoft.com/office/powerpoint/2010/main" val="1345012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1555387" y="5052446"/>
            <a:ext cx="2070823" cy="1325563"/>
          </a:xfrm>
        </p:spPr>
        <p:txBody>
          <a:bodyPr vert="horz" lIns="91440" tIns="45720" rIns="91440" bIns="45720" rtlCol="0" anchor="ctr">
            <a:normAutofit/>
          </a:bodyPr>
          <a:lstStyle/>
          <a:p>
            <a:pPr algn="r"/>
            <a:r>
              <a:rPr lang="en-US" sz="2400" b="0" i="0" kern="1200" dirty="0">
                <a:solidFill>
                  <a:schemeClr val="bg1"/>
                </a:solidFill>
                <a:effectLst/>
                <a:latin typeface="+mj-lt"/>
                <a:ea typeface="+mj-ea"/>
                <a:cs typeface="+mj-cs"/>
              </a:rPr>
              <a:t>Cannabinoids</a:t>
            </a:r>
            <a:endParaRPr lang="en-US" sz="2400" kern="1200" dirty="0">
              <a:solidFill>
                <a:schemeClr val="bg1"/>
              </a:solidFill>
              <a:latin typeface="+mj-lt"/>
              <a:ea typeface="+mj-ea"/>
              <a:cs typeface="+mj-cs"/>
            </a:endParaRPr>
          </a:p>
        </p:txBody>
      </p:sp>
      <p:pic>
        <p:nvPicPr>
          <p:cNvPr id="10" name="Picture 9" descr="A picture containing text&#10;&#10;Description automatically generated">
            <a:extLst>
              <a:ext uri="{FF2B5EF4-FFF2-40B4-BE49-F238E27FC236}">
                <a16:creationId xmlns:a16="http://schemas.microsoft.com/office/drawing/2014/main" id="{4BAF0243-35BF-4D3C-9F95-B7FE338BA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42" y="867387"/>
            <a:ext cx="10595911" cy="2834406"/>
          </a:xfrm>
          <a:prstGeom prst="rect">
            <a:avLst/>
          </a:prstGeom>
        </p:spPr>
      </p:pic>
      <p:cxnSp>
        <p:nvCxnSpPr>
          <p:cNvPr id="28" name="Straight Connector 27">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4851577" y="4984337"/>
            <a:ext cx="7128511" cy="1461780"/>
          </a:xfrm>
          <a:prstGeom prst="rect">
            <a:avLst/>
          </a:prstGeom>
        </p:spPr>
        <p:txBody>
          <a:bodyPr vert="horz" lIns="91440" tIns="45720" rIns="91440" bIns="45720" numCol="1" rtlCol="0" anchor="ctr">
            <a:noAutofit/>
          </a:bodyPr>
          <a:lstStyle/>
          <a:p>
            <a:pPr defTabSz="914400">
              <a:lnSpc>
                <a:spcPct val="90000"/>
              </a:lnSpc>
              <a:spcAft>
                <a:spcPts val="600"/>
              </a:spcAft>
            </a:pPr>
            <a:r>
              <a:rPr lang="en-US" sz="2000" b="1" i="0" dirty="0">
                <a:solidFill>
                  <a:schemeClr val="bg1"/>
                </a:solidFill>
                <a:effectLst/>
              </a:rPr>
              <a:t>How are they used?</a:t>
            </a:r>
          </a:p>
          <a:p>
            <a:pPr defTabSz="914400">
              <a:lnSpc>
                <a:spcPct val="90000"/>
              </a:lnSpc>
              <a:spcAft>
                <a:spcPts val="600"/>
              </a:spcAft>
            </a:pPr>
            <a:r>
              <a:rPr lang="en-US" sz="2000" b="0" i="0" dirty="0">
                <a:solidFill>
                  <a:schemeClr val="bg1"/>
                </a:solidFill>
                <a:effectLst/>
              </a:rPr>
              <a:t>Illicit and synthetic cannabinoids are usually smoked, vaporized or eaten. Pharmaceutical or medicinal cannabinoids come in a variety of products including raw (botanical) cannabis which may be vaporized for medicinal purposes, as well as oils, liquids and oral sprays. Gels have also been developed for direct application to the skin.</a:t>
            </a:r>
          </a:p>
        </p:txBody>
      </p:sp>
    </p:spTree>
    <p:extLst>
      <p:ext uri="{BB962C8B-B14F-4D97-AF65-F5344CB8AC3E}">
        <p14:creationId xmlns:p14="http://schemas.microsoft.com/office/powerpoint/2010/main" val="1056429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946CAB51-029C-4D6C-BC87-1AB47588A716}"/>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200" b="1" i="0" kern="1200" dirty="0">
                <a:solidFill>
                  <a:schemeClr val="tx1"/>
                </a:solidFill>
                <a:effectLst/>
                <a:latin typeface="+mj-lt"/>
                <a:ea typeface="+mj-ea"/>
                <a:cs typeface="+mj-cs"/>
              </a:rPr>
              <a:t>Effects of Marijuana/  </a:t>
            </a:r>
            <a:r>
              <a:rPr lang="en-US" sz="4200" b="1" dirty="0">
                <a:solidFill>
                  <a:schemeClr val="tx1"/>
                </a:solidFill>
                <a:latin typeface="+mj-lt"/>
                <a:cs typeface="+mj-cs"/>
              </a:rPr>
              <a:t>C</a:t>
            </a:r>
            <a:r>
              <a:rPr lang="en-US" sz="4200" b="1" i="0" kern="1200" dirty="0">
                <a:solidFill>
                  <a:schemeClr val="tx1"/>
                </a:solidFill>
                <a:effectLst/>
                <a:latin typeface="+mj-lt"/>
                <a:ea typeface="+mj-ea"/>
                <a:cs typeface="+mj-cs"/>
              </a:rPr>
              <a:t>annabinoids</a:t>
            </a:r>
            <a:br>
              <a:rPr lang="en-US" sz="4200" b="1" i="0" kern="1200" dirty="0">
                <a:solidFill>
                  <a:schemeClr val="tx1"/>
                </a:solidFill>
                <a:effectLst/>
                <a:latin typeface="+mj-lt"/>
                <a:ea typeface="+mj-ea"/>
                <a:cs typeface="+mj-cs"/>
              </a:rPr>
            </a:br>
            <a:endParaRPr lang="en-US" sz="4200" kern="1200" dirty="0">
              <a:solidFill>
                <a:schemeClr val="tx1"/>
              </a:solidFill>
              <a:latin typeface="+mj-lt"/>
              <a:ea typeface="+mj-ea"/>
              <a:cs typeface="+mj-cs"/>
            </a:endParaRPr>
          </a:p>
        </p:txBody>
      </p:sp>
      <p:sp>
        <p:nvSpPr>
          <p:cNvPr id="4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5126418" y="552091"/>
            <a:ext cx="6224335" cy="5431536"/>
          </a:xfrm>
          <a:prstGeom prst="rect">
            <a:avLst/>
          </a:prstGeom>
        </p:spPr>
        <p:txBody>
          <a:bodyPr vert="horz" lIns="91440" tIns="45720" rIns="91440" bIns="45720" numCol="1" rtlCol="0" anchor="ctr">
            <a:noAutofit/>
          </a:bodyPr>
          <a:lstStyle/>
          <a:p>
            <a:pPr defTabSz="914400">
              <a:lnSpc>
                <a:spcPct val="90000"/>
              </a:lnSpc>
              <a:spcAft>
                <a:spcPts val="600"/>
              </a:spcAft>
            </a:pPr>
            <a:r>
              <a:rPr lang="en-US" sz="3600" b="0" i="0" dirty="0">
                <a:effectLst/>
              </a:rPr>
              <a:t>The effects of cannabis may be felt immediately if smoked or vaporized, or within an hour or two if eaten. </a:t>
            </a:r>
          </a:p>
          <a:p>
            <a:pPr indent="-228600" defTabSz="914400">
              <a:lnSpc>
                <a:spcPct val="90000"/>
              </a:lnSpc>
              <a:spcAft>
                <a:spcPts val="600"/>
              </a:spcAft>
              <a:buFont typeface="Arial" panose="020B0604020202020204" pitchFamily="34" charset="0"/>
              <a:buChar char="•"/>
            </a:pPr>
            <a:r>
              <a:rPr lang="en-US" sz="3600" b="0" i="0" dirty="0">
                <a:effectLst/>
              </a:rPr>
              <a:t>euphoria</a:t>
            </a:r>
          </a:p>
          <a:p>
            <a:pPr indent="-228600" defTabSz="914400">
              <a:lnSpc>
                <a:spcPct val="90000"/>
              </a:lnSpc>
              <a:spcAft>
                <a:spcPts val="600"/>
              </a:spcAft>
              <a:buFont typeface="Arial" panose="020B0604020202020204" pitchFamily="34" charset="0"/>
              <a:buChar char="•"/>
            </a:pPr>
            <a:r>
              <a:rPr lang="en-US" sz="3600" b="0" i="0" dirty="0">
                <a:effectLst/>
              </a:rPr>
              <a:t>feelings of well being</a:t>
            </a:r>
          </a:p>
          <a:p>
            <a:pPr indent="-228600" defTabSz="914400">
              <a:lnSpc>
                <a:spcPct val="90000"/>
              </a:lnSpc>
              <a:spcAft>
                <a:spcPts val="600"/>
              </a:spcAft>
              <a:buFont typeface="Arial" panose="020B0604020202020204" pitchFamily="34" charset="0"/>
              <a:buChar char="•"/>
            </a:pPr>
            <a:r>
              <a:rPr lang="en-US" sz="3600" b="0" i="0" dirty="0">
                <a:effectLst/>
              </a:rPr>
              <a:t>spontaneous laughter &amp; excitement</a:t>
            </a:r>
          </a:p>
          <a:p>
            <a:pPr indent="-228600" defTabSz="914400">
              <a:lnSpc>
                <a:spcPct val="90000"/>
              </a:lnSpc>
              <a:spcAft>
                <a:spcPts val="600"/>
              </a:spcAft>
              <a:buFont typeface="Arial" panose="020B0604020202020204" pitchFamily="34" charset="0"/>
              <a:buChar char="•"/>
            </a:pPr>
            <a:r>
              <a:rPr lang="en-US" sz="3600" b="0" i="0" dirty="0">
                <a:effectLst/>
              </a:rPr>
              <a:t>increased appetite</a:t>
            </a:r>
          </a:p>
          <a:p>
            <a:pPr indent="-228600" defTabSz="914400">
              <a:lnSpc>
                <a:spcPct val="90000"/>
              </a:lnSpc>
              <a:spcAft>
                <a:spcPts val="600"/>
              </a:spcAft>
              <a:buFont typeface="Arial" panose="020B0604020202020204" pitchFamily="34" charset="0"/>
              <a:buChar char="•"/>
            </a:pPr>
            <a:r>
              <a:rPr lang="en-US" sz="3600" b="0" i="0" dirty="0">
                <a:effectLst/>
              </a:rPr>
              <a:t>dry mouth</a:t>
            </a:r>
          </a:p>
          <a:p>
            <a:pPr indent="-228600" defTabSz="914400">
              <a:lnSpc>
                <a:spcPct val="90000"/>
              </a:lnSpc>
              <a:spcAft>
                <a:spcPts val="600"/>
              </a:spcAft>
              <a:buFont typeface="Arial" panose="020B0604020202020204" pitchFamily="34" charset="0"/>
              <a:buChar char="•"/>
            </a:pPr>
            <a:r>
              <a:rPr lang="en-US" sz="3600" b="0" i="0" dirty="0">
                <a:effectLst/>
              </a:rPr>
              <a:t>quiet and reflective mood</a:t>
            </a:r>
          </a:p>
        </p:txBody>
      </p:sp>
    </p:spTree>
    <p:extLst>
      <p:ext uri="{BB962C8B-B14F-4D97-AF65-F5344CB8AC3E}">
        <p14:creationId xmlns:p14="http://schemas.microsoft.com/office/powerpoint/2010/main" val="1017223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358261" y="838584"/>
            <a:ext cx="2580531" cy="1020097"/>
          </a:xfrm>
        </p:spPr>
        <p:txBody>
          <a:bodyPr>
            <a:noAutofit/>
          </a:bodyPr>
          <a:lstStyle/>
          <a:p>
            <a:r>
              <a:rPr lang="en-US" sz="6000" b="1" dirty="0">
                <a:solidFill>
                  <a:schemeClr val="accent1">
                    <a:lumMod val="75000"/>
                  </a:schemeClr>
                </a:solidFill>
                <a:latin typeface="Aharoni" panose="020B0604020202020204" pitchFamily="2" charset="-79"/>
                <a:ea typeface="Segoe UI Light" panose="020B0702040204020203" pitchFamily="34" charset="0"/>
                <a:cs typeface="Aharoni" panose="020B0604020202020204" pitchFamily="2" charset="-79"/>
              </a:rPr>
              <a:t>The Drug Wheel</a:t>
            </a:r>
          </a:p>
        </p:txBody>
      </p:sp>
      <p:pic>
        <p:nvPicPr>
          <p:cNvPr id="12" name="Picture 11" descr="Chart, sunburst chart&#10;&#10;Description automatically generated">
            <a:extLst>
              <a:ext uri="{FF2B5EF4-FFF2-40B4-BE49-F238E27FC236}">
                <a16:creationId xmlns:a16="http://schemas.microsoft.com/office/drawing/2014/main" id="{53DF9D2D-EFEC-49C2-89DE-78E86478B7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077" y="2538078"/>
            <a:ext cx="2763032" cy="2425605"/>
          </a:xfrm>
          <a:prstGeom prst="rect">
            <a:avLst/>
          </a:prstGeom>
        </p:spPr>
      </p:pic>
      <p:pic>
        <p:nvPicPr>
          <p:cNvPr id="13" name="Picture 12" descr="Chart, sunburst chart&#10;&#10;Description automatically generated">
            <a:extLst>
              <a:ext uri="{FF2B5EF4-FFF2-40B4-BE49-F238E27FC236}">
                <a16:creationId xmlns:a16="http://schemas.microsoft.com/office/drawing/2014/main" id="{26D2C21C-0C08-4BBD-A703-DDB3DB84D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462" y="3029637"/>
            <a:ext cx="3881917" cy="3407849"/>
          </a:xfrm>
          <a:prstGeom prst="rect">
            <a:avLst/>
          </a:prstGeom>
        </p:spPr>
      </p:pic>
      <p:pic>
        <p:nvPicPr>
          <p:cNvPr id="7" name="Picture 6" descr="Chart, sunburst chart&#10;&#10;Description automatically generated">
            <a:extLst>
              <a:ext uri="{FF2B5EF4-FFF2-40B4-BE49-F238E27FC236}">
                <a16:creationId xmlns:a16="http://schemas.microsoft.com/office/drawing/2014/main" id="{3A8015B6-015C-49ED-9661-5962D836D7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6791" y="1537674"/>
            <a:ext cx="3881917" cy="3407849"/>
          </a:xfrm>
          <a:prstGeom prst="rect">
            <a:avLst/>
          </a:prstGeom>
        </p:spPr>
      </p:pic>
      <p:pic>
        <p:nvPicPr>
          <p:cNvPr id="8" name="Picture 7" descr="Chart, sunburst chart&#10;&#10;Description automatically generated">
            <a:extLst>
              <a:ext uri="{FF2B5EF4-FFF2-40B4-BE49-F238E27FC236}">
                <a16:creationId xmlns:a16="http://schemas.microsoft.com/office/drawing/2014/main" id="{F2754E4A-2D92-4FE6-A831-FC5345A2D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11" y="4167774"/>
            <a:ext cx="2763032" cy="2425605"/>
          </a:xfrm>
          <a:prstGeom prst="rect">
            <a:avLst/>
          </a:prstGeom>
        </p:spPr>
      </p:pic>
      <p:pic>
        <p:nvPicPr>
          <p:cNvPr id="9" name="Picture 8" descr="Chart, sunburst chart&#10;&#10;Description automatically generated">
            <a:extLst>
              <a:ext uri="{FF2B5EF4-FFF2-40B4-BE49-F238E27FC236}">
                <a16:creationId xmlns:a16="http://schemas.microsoft.com/office/drawing/2014/main" id="{72EFAF42-FAF0-42AB-AD9F-93C013294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091" y="374047"/>
            <a:ext cx="7084507" cy="6219332"/>
          </a:xfrm>
          <a:prstGeom prst="rect">
            <a:avLst/>
          </a:prstGeom>
        </p:spPr>
      </p:pic>
      <p:sp>
        <p:nvSpPr>
          <p:cNvPr id="10" name="Title 1">
            <a:extLst>
              <a:ext uri="{FF2B5EF4-FFF2-40B4-BE49-F238E27FC236}">
                <a16:creationId xmlns:a16="http://schemas.microsoft.com/office/drawing/2014/main" id="{19649F8C-0DA2-49B0-8CD5-8BF521983DE9}"/>
              </a:ext>
            </a:extLst>
          </p:cNvPr>
          <p:cNvSpPr txBox="1">
            <a:spLocks/>
          </p:cNvSpPr>
          <p:nvPr/>
        </p:nvSpPr>
        <p:spPr>
          <a:xfrm>
            <a:off x="1287077" y="5329410"/>
            <a:ext cx="10364758" cy="110807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sz="7200" b="1" dirty="0">
                <a:solidFill>
                  <a:srgbClr val="C00000"/>
                </a:solidFill>
                <a:latin typeface="Aharoni" panose="020B0604020202020204" pitchFamily="2" charset="-79"/>
                <a:ea typeface="Segoe UI Light" panose="020B0702040204020203" pitchFamily="34" charset="0"/>
                <a:cs typeface="Aharoni" panose="020B0604020202020204" pitchFamily="2" charset="-79"/>
              </a:rPr>
              <a:t>Classification of Drugs</a:t>
            </a:r>
          </a:p>
        </p:txBody>
      </p:sp>
    </p:spTree>
    <p:extLst>
      <p:ext uri="{BB962C8B-B14F-4D97-AF65-F5344CB8AC3E}">
        <p14:creationId xmlns:p14="http://schemas.microsoft.com/office/powerpoint/2010/main" val="177020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4200" b="1" u="sng" dirty="0">
                <a:solidFill>
                  <a:schemeClr val="tx1"/>
                </a:solidFill>
                <a:latin typeface="+mj-lt"/>
                <a:cs typeface="+mj-cs"/>
              </a:rPr>
              <a:t>Effects of Marijuana on Driving</a:t>
            </a:r>
          </a:p>
        </p:txBody>
      </p:sp>
      <p:sp>
        <p:nvSpPr>
          <p:cNvPr id="2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323850" y="3344285"/>
            <a:ext cx="4986327" cy="2519013"/>
          </a:xfrm>
          <a:prstGeom prst="rect">
            <a:avLst/>
          </a:prstGeom>
        </p:spPr>
        <p:txBody>
          <a:bodyPr vert="horz" lIns="91440" tIns="45720" rIns="91440" bIns="45720" numCol="1" rtlCol="0">
            <a:noAutofit/>
          </a:bodyPr>
          <a:lstStyle/>
          <a:p>
            <a:pPr indent="-228600" defTabSz="914400">
              <a:lnSpc>
                <a:spcPct val="90000"/>
              </a:lnSpc>
              <a:spcAft>
                <a:spcPts val="600"/>
              </a:spcAft>
              <a:buFont typeface="Arial" panose="020B0604020202020204" pitchFamily="34" charset="0"/>
              <a:buChar char="•"/>
            </a:pPr>
            <a:r>
              <a:rPr lang="en-US" sz="3200" b="0" i="0" dirty="0">
                <a:effectLst/>
              </a:rPr>
              <a:t> </a:t>
            </a:r>
            <a:r>
              <a:rPr lang="en-US" sz="3200" b="1" i="0" dirty="0">
                <a:effectLst/>
              </a:rPr>
              <a:t>impair your judgment</a:t>
            </a:r>
          </a:p>
          <a:p>
            <a:pPr indent="-228600" defTabSz="914400">
              <a:lnSpc>
                <a:spcPct val="90000"/>
              </a:lnSpc>
              <a:spcAft>
                <a:spcPts val="600"/>
              </a:spcAft>
              <a:buFont typeface="Arial" panose="020B0604020202020204" pitchFamily="34" charset="0"/>
              <a:buChar char="•"/>
            </a:pPr>
            <a:r>
              <a:rPr lang="en-US" sz="3200" b="1" i="0" dirty="0">
                <a:effectLst/>
              </a:rPr>
              <a:t> motor coordination</a:t>
            </a:r>
          </a:p>
          <a:p>
            <a:pPr indent="-228600" defTabSz="914400">
              <a:lnSpc>
                <a:spcPct val="90000"/>
              </a:lnSpc>
              <a:spcAft>
                <a:spcPts val="600"/>
              </a:spcAft>
              <a:buFont typeface="Arial" panose="020B0604020202020204" pitchFamily="34" charset="0"/>
              <a:buChar char="•"/>
            </a:pPr>
            <a:r>
              <a:rPr lang="en-US" sz="3200" b="1" i="0" dirty="0">
                <a:effectLst/>
              </a:rPr>
              <a:t>ability to concentrate</a:t>
            </a:r>
          </a:p>
          <a:p>
            <a:pPr indent="-228600" defTabSz="914400">
              <a:lnSpc>
                <a:spcPct val="90000"/>
              </a:lnSpc>
              <a:spcAft>
                <a:spcPts val="600"/>
              </a:spcAft>
              <a:buFont typeface="Arial" panose="020B0604020202020204" pitchFamily="34" charset="0"/>
              <a:buChar char="•"/>
            </a:pPr>
            <a:r>
              <a:rPr lang="en-US" sz="3200" b="1" i="0" dirty="0">
                <a:effectLst/>
              </a:rPr>
              <a:t>slow your reaction time</a:t>
            </a:r>
            <a:endParaRPr lang="en-US" sz="3200" i="0" dirty="0">
              <a:effectLst/>
            </a:endParaRPr>
          </a:p>
        </p:txBody>
      </p:sp>
      <p:pic>
        <p:nvPicPr>
          <p:cNvPr id="4" name="Picture 3" descr="A picture containing text, container, can&#10;&#10;Description automatically generated">
            <a:extLst>
              <a:ext uri="{FF2B5EF4-FFF2-40B4-BE49-F238E27FC236}">
                <a16:creationId xmlns:a16="http://schemas.microsoft.com/office/drawing/2014/main" id="{30237ECA-DBA0-4535-80CB-32586D044CDC}"/>
              </a:ext>
            </a:extLst>
          </p:cNvPr>
          <p:cNvPicPr>
            <a:picLocks noChangeAspect="1"/>
          </p:cNvPicPr>
          <p:nvPr/>
        </p:nvPicPr>
        <p:blipFill rotWithShape="1">
          <a:blip r:embed="rId3">
            <a:extLst>
              <a:ext uri="{28A0092B-C50C-407E-A947-70E740481C1C}">
                <a14:useLocalDpi xmlns:a14="http://schemas.microsoft.com/office/drawing/2010/main" val="0"/>
              </a:ext>
            </a:extLst>
          </a:blip>
          <a:srcRect l="19362" r="2973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68020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 sunburst chart&#10;&#10;Description automatically generated">
            <a:extLst>
              <a:ext uri="{FF2B5EF4-FFF2-40B4-BE49-F238E27FC236}">
                <a16:creationId xmlns:a16="http://schemas.microsoft.com/office/drawing/2014/main" id="{3031AB8E-195A-40B7-9D82-92BF7EA09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381" y="175425"/>
            <a:ext cx="7354273" cy="4467721"/>
          </a:xfrm>
          <a:prstGeom prst="rect">
            <a:avLst/>
          </a:prstGeom>
        </p:spPr>
      </p:pic>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617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sz="4400" kern="1200">
                <a:solidFill>
                  <a:srgbClr val="FFFFFF"/>
                </a:solidFill>
                <a:latin typeface="+mj-lt"/>
                <a:ea typeface="+mj-ea"/>
                <a:cs typeface="+mj-cs"/>
              </a:rPr>
              <a:t>Psychedelics</a:t>
            </a:r>
          </a:p>
        </p:txBody>
      </p:sp>
      <p:sp>
        <p:nvSpPr>
          <p:cNvPr id="30" name="Rectangle 2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
          <p:cNvSpPr txBox="1">
            <a:spLocks/>
          </p:cNvSpPr>
          <p:nvPr/>
        </p:nvSpPr>
        <p:spPr>
          <a:xfrm>
            <a:off x="7731365" y="917725"/>
            <a:ext cx="3936379" cy="4852362"/>
          </a:xfrm>
          <a:prstGeom prst="rect">
            <a:avLst/>
          </a:prstGeom>
        </p:spPr>
        <p:txBody>
          <a:bodyPr vert="horz" lIns="91440" tIns="45720" rIns="91440" bIns="45720" numCol="1" rtlCol="0" anchor="ctr">
            <a:noAutofit/>
          </a:bodyPr>
          <a:lstStyle/>
          <a:p>
            <a:pPr defTabSz="914400">
              <a:lnSpc>
                <a:spcPct val="90000"/>
              </a:lnSpc>
              <a:spcBef>
                <a:spcPts val="0"/>
              </a:spcBef>
              <a:spcAft>
                <a:spcPts val="600"/>
              </a:spcAft>
            </a:pPr>
            <a:r>
              <a:rPr lang="en-US" sz="3600" b="0" i="0" dirty="0">
                <a:solidFill>
                  <a:srgbClr val="FFFFFF"/>
                </a:solidFill>
                <a:effectLst/>
              </a:rPr>
              <a:t>Psychedelics (also known as hallucinogens) are a class of psychoactive substances that produce changes in perception, mood and cognitive processes</a:t>
            </a:r>
            <a:endParaRPr lang="en-US" sz="3600" dirty="0">
              <a:solidFill>
                <a:srgbClr val="FFFFFF"/>
              </a:solidFill>
            </a:endParaRPr>
          </a:p>
        </p:txBody>
      </p:sp>
    </p:spTree>
    <p:extLst>
      <p:ext uri="{BB962C8B-B14F-4D97-AF65-F5344CB8AC3E}">
        <p14:creationId xmlns:p14="http://schemas.microsoft.com/office/powerpoint/2010/main" val="579940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8"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0"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6"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356292" y="4760131"/>
            <a:ext cx="3947420" cy="1777829"/>
          </a:xfrm>
        </p:spPr>
        <p:txBody>
          <a:bodyPr vert="horz" lIns="91440" tIns="45720" rIns="91440" bIns="45720" rtlCol="0" anchor="ctr">
            <a:normAutofit/>
          </a:bodyPr>
          <a:lstStyle/>
          <a:p>
            <a:r>
              <a:rPr lang="en-US" sz="4000" kern="1200" dirty="0">
                <a:solidFill>
                  <a:schemeClr val="tx1"/>
                </a:solidFill>
                <a:latin typeface="+mj-lt"/>
                <a:ea typeface="+mj-ea"/>
                <a:cs typeface="+mj-cs"/>
              </a:rPr>
              <a:t>Types of Psychedelics</a:t>
            </a:r>
          </a:p>
        </p:txBody>
      </p:sp>
      <p:sp>
        <p:nvSpPr>
          <p:cNvPr id="58" name="Freeform: Shape 57">
            <a:extLst>
              <a:ext uri="{FF2B5EF4-FFF2-40B4-BE49-F238E27FC236}">
                <a16:creationId xmlns:a16="http://schemas.microsoft.com/office/drawing/2014/main" id="{44C110BA-81E8-4247-853A-5F2B93E92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37825"/>
          </a:xfrm>
          <a:custGeom>
            <a:avLst/>
            <a:gdLst>
              <a:gd name="connsiteX0" fmla="*/ 0 w 12192000"/>
              <a:gd name="connsiteY0" fmla="*/ 0 h 4537825"/>
              <a:gd name="connsiteX1" fmla="*/ 12192000 w 12192000"/>
              <a:gd name="connsiteY1" fmla="*/ 0 h 4537825"/>
              <a:gd name="connsiteX2" fmla="*/ 12192000 w 12192000"/>
              <a:gd name="connsiteY2" fmla="*/ 3020937 h 4537825"/>
              <a:gd name="connsiteX3" fmla="*/ 12192000 w 12192000"/>
              <a:gd name="connsiteY3" fmla="*/ 3213062 h 4537825"/>
              <a:gd name="connsiteX4" fmla="*/ 12192000 w 12192000"/>
              <a:gd name="connsiteY4" fmla="*/ 4188880 h 4537825"/>
              <a:gd name="connsiteX5" fmla="*/ 12113803 w 12192000"/>
              <a:gd name="connsiteY5" fmla="*/ 4197163 h 4537825"/>
              <a:gd name="connsiteX6" fmla="*/ 6753597 w 12192000"/>
              <a:gd name="connsiteY6" fmla="*/ 4520720 h 4537825"/>
              <a:gd name="connsiteX7" fmla="*/ 400746 w 12192000"/>
              <a:gd name="connsiteY7" fmla="*/ 4349377 h 4537825"/>
              <a:gd name="connsiteX8" fmla="*/ 0 w 12192000"/>
              <a:gd name="connsiteY8" fmla="*/ 4312401 h 4537825"/>
              <a:gd name="connsiteX9" fmla="*/ 0 w 12192000"/>
              <a:gd name="connsiteY9" fmla="*/ 3213062 h 4537825"/>
              <a:gd name="connsiteX10" fmla="*/ 0 w 12192000"/>
              <a:gd name="connsiteY10" fmla="*/ 3020937 h 453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537825">
                <a:moveTo>
                  <a:pt x="0" y="0"/>
                </a:moveTo>
                <a:lnTo>
                  <a:pt x="12192000" y="0"/>
                </a:lnTo>
                <a:lnTo>
                  <a:pt x="12192000" y="3020937"/>
                </a:lnTo>
                <a:lnTo>
                  <a:pt x="12192000" y="3213062"/>
                </a:lnTo>
                <a:lnTo>
                  <a:pt x="12192000" y="4188880"/>
                </a:lnTo>
                <a:lnTo>
                  <a:pt x="12113803" y="4197163"/>
                </a:lnTo>
                <a:cubicBezTo>
                  <a:pt x="10139508" y="4395112"/>
                  <a:pt x="8237152" y="4488115"/>
                  <a:pt x="6753597" y="4520720"/>
                </a:cubicBezTo>
                <a:cubicBezTo>
                  <a:pt x="4940362" y="4560569"/>
                  <a:pt x="2657278" y="4541239"/>
                  <a:pt x="400746" y="4349377"/>
                </a:cubicBezTo>
                <a:lnTo>
                  <a:pt x="0" y="4312401"/>
                </a:lnTo>
                <a:lnTo>
                  <a:pt x="0" y="3213062"/>
                </a:lnTo>
                <a:lnTo>
                  <a:pt x="0" y="3020937"/>
                </a:lnTo>
                <a:close/>
              </a:path>
            </a:pathLst>
          </a:custGeom>
          <a:solidFill>
            <a:schemeClr val="tx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text&#10;&#10;Description automatically generated">
            <a:extLst>
              <a:ext uri="{FF2B5EF4-FFF2-40B4-BE49-F238E27FC236}">
                <a16:creationId xmlns:a16="http://schemas.microsoft.com/office/drawing/2014/main" id="{577E27C7-FB25-4DEF-8C80-804143369C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1096388"/>
            <a:ext cx="10914060" cy="2510233"/>
          </a:xfrm>
          <a:prstGeom prst="rect">
            <a:avLst/>
          </a:prstGeom>
        </p:spPr>
      </p:pic>
      <p:sp>
        <p:nvSpPr>
          <p:cNvPr id="21" name="Content Placeholder 2"/>
          <p:cNvSpPr txBox="1">
            <a:spLocks/>
          </p:cNvSpPr>
          <p:nvPr/>
        </p:nvSpPr>
        <p:spPr>
          <a:xfrm>
            <a:off x="3543300" y="4767660"/>
            <a:ext cx="8397349" cy="1770300"/>
          </a:xfrm>
          <a:prstGeom prst="rect">
            <a:avLst/>
          </a:prstGeom>
        </p:spPr>
        <p:txBody>
          <a:bodyPr vert="horz" lIns="91440" tIns="45720" rIns="91440" bIns="45720" numCol="1" rtlCol="0" anchor="ctr">
            <a:normAutofit fontScale="85000" lnSpcReduction="10000"/>
          </a:bodyPr>
          <a:lstStyle/>
          <a:p>
            <a:pPr defTabSz="914400">
              <a:lnSpc>
                <a:spcPct val="90000"/>
              </a:lnSpc>
              <a:spcBef>
                <a:spcPts val="0"/>
              </a:spcBef>
              <a:spcAft>
                <a:spcPts val="600"/>
              </a:spcAft>
            </a:pPr>
            <a:r>
              <a:rPr lang="en-US" sz="3200" dirty="0"/>
              <a:t>There are many types of Psychedelics, a few examples: </a:t>
            </a:r>
          </a:p>
          <a:p>
            <a:pPr indent="-228600" defTabSz="914400">
              <a:lnSpc>
                <a:spcPct val="90000"/>
              </a:lnSpc>
              <a:spcBef>
                <a:spcPts val="0"/>
              </a:spcBef>
              <a:spcAft>
                <a:spcPts val="600"/>
              </a:spcAft>
              <a:buFont typeface="Arial" panose="020B0604020202020204" pitchFamily="34" charset="0"/>
              <a:buChar char="•"/>
            </a:pPr>
            <a:r>
              <a:rPr lang="en-US" sz="3200" dirty="0"/>
              <a:t>LSD</a:t>
            </a:r>
          </a:p>
          <a:p>
            <a:pPr indent="-228600" defTabSz="914400">
              <a:lnSpc>
                <a:spcPct val="90000"/>
              </a:lnSpc>
              <a:spcBef>
                <a:spcPts val="0"/>
              </a:spcBef>
              <a:spcAft>
                <a:spcPts val="600"/>
              </a:spcAft>
              <a:buFont typeface="Arial" panose="020B0604020202020204" pitchFamily="34" charset="0"/>
              <a:buChar char="•"/>
            </a:pPr>
            <a:r>
              <a:rPr lang="en-US" sz="3200" dirty="0"/>
              <a:t>Peyote Tea</a:t>
            </a:r>
          </a:p>
          <a:p>
            <a:pPr indent="-228600" defTabSz="914400">
              <a:lnSpc>
                <a:spcPct val="90000"/>
              </a:lnSpc>
              <a:spcBef>
                <a:spcPts val="0"/>
              </a:spcBef>
              <a:spcAft>
                <a:spcPts val="600"/>
              </a:spcAft>
              <a:buFont typeface="Arial" panose="020B0604020202020204" pitchFamily="34" charset="0"/>
              <a:buChar char="•"/>
            </a:pPr>
            <a:r>
              <a:rPr lang="en-US" sz="3200" dirty="0"/>
              <a:t>Mushrooms</a:t>
            </a:r>
          </a:p>
          <a:p>
            <a:pPr indent="-228600" defTabSz="914400">
              <a:lnSpc>
                <a:spcPct val="90000"/>
              </a:lnSpc>
              <a:spcBef>
                <a:spcPts val="0"/>
              </a:spcBef>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58846120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43A64D8-9963-4F65-BDD5-422C9F59985E}"/>
              </a:ext>
            </a:extLst>
          </p:cNvPr>
          <p:cNvSpPr>
            <a:spLocks noGrp="1"/>
          </p:cNvSpPr>
          <p:nvPr>
            <p:ph type="title"/>
          </p:nvPr>
        </p:nvSpPr>
        <p:spPr>
          <a:xfrm>
            <a:off x="209550" y="1153572"/>
            <a:ext cx="3677684" cy="4461163"/>
          </a:xfrm>
        </p:spPr>
        <p:txBody>
          <a:bodyPr vert="horz" lIns="91440" tIns="45720" rIns="91440" bIns="45720" rtlCol="0" anchor="ctr">
            <a:noAutofit/>
          </a:bodyPr>
          <a:lstStyle/>
          <a:p>
            <a:pPr lvl="0"/>
            <a:r>
              <a:rPr lang="en-US" sz="4000" b="0" i="0" kern="1200" dirty="0">
                <a:solidFill>
                  <a:srgbClr val="FFFFFF"/>
                </a:solidFill>
                <a:effectLst/>
                <a:latin typeface="+mj-lt"/>
                <a:ea typeface="+mj-ea"/>
                <a:cs typeface="+mj-cs"/>
              </a:rPr>
              <a:t>Effects of psychedelics can last several hours and vary considerably, depending on the specific type of psychedelic: </a:t>
            </a:r>
            <a:endParaRPr lang="en-US" sz="4000" kern="1200" dirty="0">
              <a:solidFill>
                <a:srgbClr val="FFFFFF"/>
              </a:solidFill>
              <a:latin typeface="+mj-lt"/>
              <a:ea typeface="+mj-ea"/>
              <a:cs typeface="+mj-cs"/>
            </a:endParaRPr>
          </a:p>
        </p:txBody>
      </p:sp>
      <p:sp>
        <p:nvSpPr>
          <p:cNvPr id="47" name="Arc 4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4F1C3CD0-6AAF-4AAE-91F7-129FF5F5FBA5}"/>
              </a:ext>
            </a:extLst>
          </p:cNvPr>
          <p:cNvSpPr txBox="1"/>
          <p:nvPr/>
        </p:nvSpPr>
        <p:spPr>
          <a:xfrm>
            <a:off x="4167272" y="476250"/>
            <a:ext cx="7815178" cy="6062662"/>
          </a:xfrm>
          <a:prstGeom prst="rect">
            <a:avLst/>
          </a:prstGeom>
        </p:spPr>
        <p:txBody>
          <a:bodyPr vert="horz" lIns="91440" tIns="45720" rIns="91440" bIns="45720" rtlCol="0" anchor="ctr">
            <a:noAutofit/>
          </a:bodyPr>
          <a:lstStyle/>
          <a:p>
            <a:pPr lvl="0" indent="-228600" defTabSz="914400">
              <a:lnSpc>
                <a:spcPct val="90000"/>
              </a:lnSpc>
              <a:spcAft>
                <a:spcPts val="600"/>
              </a:spcAft>
              <a:buFont typeface="Arial" panose="020B0604020202020204" pitchFamily="34" charset="0"/>
              <a:buChar char="•"/>
            </a:pPr>
            <a:r>
              <a:rPr lang="en-US" sz="3600" b="0" i="0" dirty="0">
                <a:effectLst/>
              </a:rPr>
              <a:t> feelings of euphoria</a:t>
            </a:r>
          </a:p>
          <a:p>
            <a:pPr lvl="0" indent="-228600" defTabSz="914400">
              <a:lnSpc>
                <a:spcPct val="90000"/>
              </a:lnSpc>
              <a:spcAft>
                <a:spcPts val="600"/>
              </a:spcAft>
              <a:buFont typeface="Arial" panose="020B0604020202020204" pitchFamily="34" charset="0"/>
              <a:buChar char="•"/>
            </a:pPr>
            <a:r>
              <a:rPr lang="en-US" sz="3600" b="0" i="0" dirty="0">
                <a:effectLst/>
              </a:rPr>
              <a:t> sense of relaxation &amp; wellbeing</a:t>
            </a:r>
          </a:p>
          <a:p>
            <a:pPr lvl="0" indent="-228600" defTabSz="914400">
              <a:lnSpc>
                <a:spcPct val="90000"/>
              </a:lnSpc>
              <a:spcAft>
                <a:spcPts val="600"/>
              </a:spcAft>
              <a:buFont typeface="Arial" panose="020B0604020202020204" pitchFamily="34" charset="0"/>
              <a:buChar char="•"/>
            </a:pPr>
            <a:r>
              <a:rPr lang="en-US" sz="3600" b="0" i="0" dirty="0">
                <a:effectLst/>
              </a:rPr>
              <a:t>seeing and hearing things that aren’t there</a:t>
            </a:r>
          </a:p>
          <a:p>
            <a:pPr lvl="0" indent="-228600" defTabSz="914400">
              <a:lnSpc>
                <a:spcPct val="90000"/>
              </a:lnSpc>
              <a:spcAft>
                <a:spcPts val="600"/>
              </a:spcAft>
              <a:buFont typeface="Arial" panose="020B0604020202020204" pitchFamily="34" charset="0"/>
              <a:buChar char="•"/>
            </a:pPr>
            <a:r>
              <a:rPr lang="en-US" sz="3600" b="0" i="0" dirty="0">
                <a:effectLst/>
              </a:rPr>
              <a:t>confusion and trouble concentrating</a:t>
            </a:r>
          </a:p>
          <a:p>
            <a:pPr lvl="0" indent="-228600" defTabSz="914400">
              <a:lnSpc>
                <a:spcPct val="90000"/>
              </a:lnSpc>
              <a:spcAft>
                <a:spcPts val="600"/>
              </a:spcAft>
              <a:buFont typeface="Arial" panose="020B0604020202020204" pitchFamily="34" charset="0"/>
              <a:buChar char="•"/>
            </a:pPr>
            <a:r>
              <a:rPr lang="en-US" sz="3600" b="0" i="0" dirty="0">
                <a:effectLst/>
              </a:rPr>
              <a:t>Dizziness</a:t>
            </a:r>
          </a:p>
          <a:p>
            <a:pPr lvl="0" indent="-228600" defTabSz="914400">
              <a:lnSpc>
                <a:spcPct val="90000"/>
              </a:lnSpc>
              <a:spcAft>
                <a:spcPts val="600"/>
              </a:spcAft>
              <a:buFont typeface="Arial" panose="020B0604020202020204" pitchFamily="34" charset="0"/>
              <a:buChar char="•"/>
            </a:pPr>
            <a:r>
              <a:rPr lang="en-US" sz="3600" b="0" i="0" dirty="0">
                <a:effectLst/>
              </a:rPr>
              <a:t>blurred vision</a:t>
            </a:r>
          </a:p>
          <a:p>
            <a:pPr lvl="0" indent="-228600" defTabSz="914400">
              <a:lnSpc>
                <a:spcPct val="90000"/>
              </a:lnSpc>
              <a:spcAft>
                <a:spcPts val="600"/>
              </a:spcAft>
              <a:buFont typeface="Arial" panose="020B0604020202020204" pitchFamily="34" charset="0"/>
              <a:buChar char="•"/>
            </a:pPr>
            <a:r>
              <a:rPr lang="en-US" sz="3600" b="0" i="0" dirty="0">
                <a:effectLst/>
              </a:rPr>
              <a:t>Clumsiness</a:t>
            </a:r>
          </a:p>
          <a:p>
            <a:pPr lvl="0" indent="-228600" defTabSz="914400">
              <a:lnSpc>
                <a:spcPct val="90000"/>
              </a:lnSpc>
              <a:spcAft>
                <a:spcPts val="600"/>
              </a:spcAft>
              <a:buFont typeface="Arial" panose="020B0604020202020204" pitchFamily="34" charset="0"/>
              <a:buChar char="•"/>
            </a:pPr>
            <a:r>
              <a:rPr lang="en-US" sz="3600" b="0" i="0" dirty="0">
                <a:effectLst/>
              </a:rPr>
              <a:t>breathing quickly</a:t>
            </a:r>
          </a:p>
          <a:p>
            <a:pPr lvl="0" indent="-228600" defTabSz="914400">
              <a:lnSpc>
                <a:spcPct val="90000"/>
              </a:lnSpc>
              <a:spcAft>
                <a:spcPts val="600"/>
              </a:spcAft>
              <a:buFont typeface="Arial" panose="020B0604020202020204" pitchFamily="34" charset="0"/>
              <a:buChar char="•"/>
            </a:pPr>
            <a:r>
              <a:rPr lang="en-US" sz="3600" b="0" i="0" dirty="0">
                <a:effectLst/>
              </a:rPr>
              <a:t>Vomiting</a:t>
            </a:r>
          </a:p>
          <a:p>
            <a:pPr lvl="0" indent="-228600" defTabSz="914400">
              <a:lnSpc>
                <a:spcPct val="90000"/>
              </a:lnSpc>
              <a:spcAft>
                <a:spcPts val="600"/>
              </a:spcAft>
              <a:buFont typeface="Arial" panose="020B0604020202020204" pitchFamily="34" charset="0"/>
              <a:buChar char="•"/>
            </a:pPr>
            <a:r>
              <a:rPr lang="en-US" sz="3600" b="0" i="0" dirty="0">
                <a:effectLst/>
              </a:rPr>
              <a:t>sweating and chills</a:t>
            </a:r>
            <a:endParaRPr lang="en-US" sz="3600" dirty="0"/>
          </a:p>
        </p:txBody>
      </p:sp>
    </p:spTree>
    <p:extLst>
      <p:ext uri="{BB962C8B-B14F-4D97-AF65-F5344CB8AC3E}">
        <p14:creationId xmlns:p14="http://schemas.microsoft.com/office/powerpoint/2010/main" val="241574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outdoor object, night sky&#10;&#10;Description automatically generated">
            <a:extLst>
              <a:ext uri="{FF2B5EF4-FFF2-40B4-BE49-F238E27FC236}">
                <a16:creationId xmlns:a16="http://schemas.microsoft.com/office/drawing/2014/main" id="{3BA995B0-4F18-47D8-8C0E-64B56240C0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44" y="1649367"/>
            <a:ext cx="6579910" cy="1447580"/>
          </a:xfrm>
          <a:prstGeom prst="rect">
            <a:avLst/>
          </a:prstGeom>
        </p:spPr>
      </p:pic>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503C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sz="4400" kern="1200">
                <a:solidFill>
                  <a:srgbClr val="FFFFFF"/>
                </a:solidFill>
                <a:latin typeface="+mj-lt"/>
                <a:ea typeface="+mj-ea"/>
                <a:cs typeface="+mj-cs"/>
              </a:rPr>
              <a:t>Driving on Psychedelics</a:t>
            </a:r>
          </a:p>
        </p:txBody>
      </p:sp>
      <p:sp>
        <p:nvSpPr>
          <p:cNvPr id="30" name="Rectangle 2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2">
            <a:extLst>
              <a:ext uri="{FF2B5EF4-FFF2-40B4-BE49-F238E27FC236}">
                <a16:creationId xmlns:a16="http://schemas.microsoft.com/office/drawing/2014/main" id="{BCD722CE-830B-4ED8-A018-8E0A7825C1CA}"/>
              </a:ext>
            </a:extLst>
          </p:cNvPr>
          <p:cNvSpPr txBox="1">
            <a:spLocks/>
          </p:cNvSpPr>
          <p:nvPr/>
        </p:nvSpPr>
        <p:spPr>
          <a:xfrm>
            <a:off x="8029319" y="917725"/>
            <a:ext cx="3424739" cy="4852362"/>
          </a:xfrm>
          <a:prstGeom prst="rect">
            <a:avLst/>
          </a:prstGeom>
        </p:spPr>
        <p:txBody>
          <a:bodyPr vert="horz" lIns="91440" tIns="45720" rIns="91440" bIns="45720" numCol="1" rtlCol="0" anchor="ctr">
            <a:noAutofit/>
          </a:bodyPr>
          <a:lstStyle/>
          <a:p>
            <a:pPr defTabSz="914400">
              <a:lnSpc>
                <a:spcPct val="90000"/>
              </a:lnSpc>
              <a:spcBef>
                <a:spcPts val="0"/>
              </a:spcBef>
              <a:spcAft>
                <a:spcPts val="600"/>
              </a:spcAft>
            </a:pPr>
            <a:r>
              <a:rPr lang="en-US" sz="3200" b="0" i="0" dirty="0">
                <a:solidFill>
                  <a:srgbClr val="FFFFFF"/>
                </a:solidFill>
                <a:effectLst/>
              </a:rPr>
              <a:t>The effects of hallucinogens can severely disrupt a driver's ability to pay attention to the road. </a:t>
            </a:r>
            <a:br>
              <a:rPr lang="en-US" sz="3200" b="0" i="0" dirty="0">
                <a:solidFill>
                  <a:srgbClr val="FFFFFF"/>
                </a:solidFill>
                <a:effectLst/>
              </a:rPr>
            </a:br>
            <a:r>
              <a:rPr lang="en-US" sz="3200" b="0" i="0" dirty="0">
                <a:solidFill>
                  <a:srgbClr val="FFFFFF"/>
                </a:solidFill>
                <a:effectLst/>
              </a:rPr>
              <a:t>Do not drive if you have used any type of drug in this family of drugs. </a:t>
            </a:r>
            <a:endParaRPr lang="en-US" sz="3200" dirty="0">
              <a:solidFill>
                <a:srgbClr val="FFFFFF"/>
              </a:solidFill>
            </a:endParaRPr>
          </a:p>
        </p:txBody>
      </p:sp>
      <p:sp>
        <p:nvSpPr>
          <p:cNvPr id="21" name="Content Placeholder 2"/>
          <p:cNvSpPr txBox="1">
            <a:spLocks/>
          </p:cNvSpPr>
          <p:nvPr/>
        </p:nvSpPr>
        <p:spPr>
          <a:xfrm>
            <a:off x="834260" y="1651470"/>
            <a:ext cx="3570592" cy="4000000"/>
          </a:xfrm>
          <a:prstGeom prst="rect">
            <a:avLst/>
          </a:prstGeom>
          <a:ln w="57150">
            <a:noFill/>
          </a:ln>
        </p:spPr>
        <p:txBody>
          <a:bodyPr vert="horz" lIns="91440" tIns="45720" rIns="91440" bIns="45720" numCol="1" rtlCol="0" anchor="t">
            <a:noAutofit/>
          </a:bodyPr>
          <a:lstStyle/>
          <a:p>
            <a:pPr marL="0" indent="0">
              <a:lnSpc>
                <a:spcPct val="150000"/>
              </a:lnSpc>
              <a:spcBef>
                <a:spcPts val="0"/>
              </a:spcBef>
              <a:buFont typeface="Arial" panose="020B0604020202020204" pitchFamily="34" charset="0"/>
              <a:buNone/>
            </a:pPr>
            <a:endParaRPr lang="en-US" sz="2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2293424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sz="4400" b="1" i="0">
                <a:solidFill>
                  <a:schemeClr val="bg1"/>
                </a:solidFill>
                <a:effectLst/>
                <a:latin typeface="+mj-lt"/>
                <a:cs typeface="+mj-cs"/>
              </a:rPr>
              <a:t>Dissociatives</a:t>
            </a:r>
            <a:endParaRPr lang="en-US" sz="4400">
              <a:solidFill>
                <a:schemeClr val="bg1"/>
              </a:solidFill>
              <a:latin typeface="+mj-lt"/>
              <a:cs typeface="+mj-cs"/>
            </a:endParaRPr>
          </a:p>
        </p:txBody>
      </p:sp>
      <p:pic>
        <p:nvPicPr>
          <p:cNvPr id="11" name="Picture 10" descr="Chart, sunburst chart&#10;&#10;Description automatically generated">
            <a:extLst>
              <a:ext uri="{FF2B5EF4-FFF2-40B4-BE49-F238E27FC236}">
                <a16:creationId xmlns:a16="http://schemas.microsoft.com/office/drawing/2014/main" id="{201FAFD4-1272-4BA8-AAAA-973BD55589B1}"/>
              </a:ext>
            </a:extLst>
          </p:cNvPr>
          <p:cNvPicPr>
            <a:picLocks noChangeAspect="1"/>
          </p:cNvPicPr>
          <p:nvPr/>
        </p:nvPicPr>
        <p:blipFill rotWithShape="1">
          <a:blip r:embed="rId3">
            <a:extLst>
              <a:ext uri="{28A0092B-C50C-407E-A947-70E740481C1C}">
                <a14:useLocalDpi xmlns:a14="http://schemas.microsoft.com/office/drawing/2010/main" val="0"/>
              </a:ext>
            </a:extLst>
          </a:blip>
          <a:srcRect t="6503" r="3" b="4907"/>
          <a:stretch/>
        </p:blipFill>
        <p:spPr>
          <a:xfrm>
            <a:off x="548639" y="2148524"/>
            <a:ext cx="7431966" cy="4362005"/>
          </a:xfrm>
          <a:prstGeom prst="rect">
            <a:avLst/>
          </a:prstGeom>
        </p:spPr>
      </p:pic>
      <p:sp>
        <p:nvSpPr>
          <p:cNvPr id="12" name="TextBox 11">
            <a:extLst>
              <a:ext uri="{FF2B5EF4-FFF2-40B4-BE49-F238E27FC236}">
                <a16:creationId xmlns:a16="http://schemas.microsoft.com/office/drawing/2014/main" id="{6188B5BC-4B4A-4FF8-8856-BB7D91222309}"/>
              </a:ext>
            </a:extLst>
          </p:cNvPr>
          <p:cNvSpPr txBox="1"/>
          <p:nvPr/>
        </p:nvSpPr>
        <p:spPr>
          <a:xfrm>
            <a:off x="7999655" y="2386584"/>
            <a:ext cx="3849445" cy="4028438"/>
          </a:xfrm>
          <a:prstGeom prst="rect">
            <a:avLst/>
          </a:prstGeom>
        </p:spPr>
        <p:txBody>
          <a:bodyPr vert="horz" lIns="91440" tIns="45720" rIns="91440" bIns="45720" rtlCol="0" anchor="ctr">
            <a:noAutofit/>
          </a:bodyPr>
          <a:lstStyle/>
          <a:p>
            <a:pPr defTabSz="914400">
              <a:lnSpc>
                <a:spcPct val="90000"/>
              </a:lnSpc>
              <a:spcAft>
                <a:spcPts val="600"/>
              </a:spcAft>
            </a:pPr>
            <a:r>
              <a:rPr lang="en-US" sz="3600" b="0" i="0" dirty="0" err="1">
                <a:effectLst/>
              </a:rPr>
              <a:t>Dissociatives</a:t>
            </a:r>
            <a:r>
              <a:rPr lang="en-US" sz="3600" b="0" i="0" dirty="0">
                <a:effectLst/>
              </a:rPr>
              <a:t> are a class of psychedelic drug. This class of drug is characterized by distorted sensory perceptions and feelings</a:t>
            </a:r>
            <a:endParaRPr lang="en-US" sz="3600" dirty="0"/>
          </a:p>
        </p:txBody>
      </p:sp>
      <p:sp>
        <p:nvSpPr>
          <p:cNvPr id="21" name="Content Placeholder 2"/>
          <p:cNvSpPr txBox="1">
            <a:spLocks/>
          </p:cNvSpPr>
          <p:nvPr/>
        </p:nvSpPr>
        <p:spPr>
          <a:xfrm>
            <a:off x="834260" y="1651470"/>
            <a:ext cx="3570592" cy="4000000"/>
          </a:xfrm>
          <a:prstGeom prst="rect">
            <a:avLst/>
          </a:prstGeom>
          <a:ln w="57150">
            <a:noFill/>
          </a:ln>
        </p:spPr>
        <p:txBody>
          <a:bodyPr vert="horz" lIns="91440" tIns="45720" rIns="91440" bIns="45720" numCol="1" rtlCol="0" anchor="t">
            <a:noAutofit/>
          </a:bodyPr>
          <a:lstStyle/>
          <a:p>
            <a:pPr marL="0" indent="0">
              <a:lnSpc>
                <a:spcPct val="150000"/>
              </a:lnSpc>
              <a:spcBef>
                <a:spcPts val="0"/>
              </a:spcBef>
              <a:buFont typeface="Arial" panose="020B0604020202020204" pitchFamily="34" charset="0"/>
              <a:buNone/>
            </a:pPr>
            <a:endParaRPr lang="en-US" sz="2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1856318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740A66C2-CFAB-4D98-A91F-56D805BEC408}"/>
              </a:ext>
            </a:extLst>
          </p:cNvPr>
          <p:cNvSpPr>
            <a:spLocks noGrp="1"/>
          </p:cNvSpPr>
          <p:nvPr>
            <p:ph type="title"/>
          </p:nvPr>
        </p:nvSpPr>
        <p:spPr>
          <a:xfrm>
            <a:off x="838200" y="525987"/>
            <a:ext cx="6800849" cy="1126273"/>
          </a:xfrm>
        </p:spPr>
        <p:txBody>
          <a:bodyPr vert="horz" lIns="91440" tIns="45720" rIns="91440" bIns="45720" rtlCol="0" anchor="ctr">
            <a:normAutofit/>
          </a:bodyPr>
          <a:lstStyle/>
          <a:p>
            <a:r>
              <a:rPr lang="en-US" sz="4400" b="1" u="sng" dirty="0">
                <a:solidFill>
                  <a:schemeClr val="tx1"/>
                </a:solidFill>
                <a:latin typeface="+mj-lt"/>
                <a:cs typeface="+mj-cs"/>
              </a:rPr>
              <a:t>Driving on </a:t>
            </a:r>
            <a:r>
              <a:rPr lang="en-US" sz="4400" b="1" u="sng" dirty="0" err="1">
                <a:solidFill>
                  <a:schemeClr val="tx1"/>
                </a:solidFill>
                <a:latin typeface="+mj-lt"/>
                <a:cs typeface="+mj-cs"/>
              </a:rPr>
              <a:t>Dissociatives</a:t>
            </a:r>
            <a:endParaRPr lang="en-US" sz="4400" b="1" u="sng" dirty="0">
              <a:solidFill>
                <a:schemeClr val="tx1"/>
              </a:solidFill>
              <a:latin typeface="+mj-lt"/>
              <a:cs typeface="+mj-cs"/>
            </a:endParaRPr>
          </a:p>
        </p:txBody>
      </p:sp>
      <p:sp>
        <p:nvSpPr>
          <p:cNvPr id="15" name="TextBox 14">
            <a:extLst>
              <a:ext uri="{FF2B5EF4-FFF2-40B4-BE49-F238E27FC236}">
                <a16:creationId xmlns:a16="http://schemas.microsoft.com/office/drawing/2014/main" id="{CEE14DC3-BA63-4309-8595-EBF1E413E1C7}"/>
              </a:ext>
            </a:extLst>
          </p:cNvPr>
          <p:cNvSpPr txBox="1"/>
          <p:nvPr/>
        </p:nvSpPr>
        <p:spPr>
          <a:xfrm>
            <a:off x="804797" y="2051424"/>
            <a:ext cx="4619621" cy="3843666"/>
          </a:xfrm>
          <a:prstGeom prst="rect">
            <a:avLst/>
          </a:prstGeom>
        </p:spPr>
        <p:txBody>
          <a:bodyPr vert="horz" lIns="91440" tIns="45720" rIns="91440" bIns="45720" rtlCol="0">
            <a:noAutofit/>
          </a:bodyPr>
          <a:lstStyle/>
          <a:p>
            <a:pPr defTabSz="914400">
              <a:lnSpc>
                <a:spcPct val="90000"/>
              </a:lnSpc>
              <a:spcAft>
                <a:spcPts val="600"/>
              </a:spcAft>
            </a:pPr>
            <a:r>
              <a:rPr lang="en-US" sz="4400" b="0" i="0" dirty="0">
                <a:effectLst/>
              </a:rPr>
              <a:t>Driving or operating machinery, as a person’s ability to judge distance and space is extremely limited.</a:t>
            </a:r>
            <a:endParaRPr lang="en-US" sz="4400" b="1" dirty="0"/>
          </a:p>
        </p:txBody>
      </p:sp>
      <p:pic>
        <p:nvPicPr>
          <p:cNvPr id="37" name="Picture 36" descr="A dashboard of a car">
            <a:extLst>
              <a:ext uri="{FF2B5EF4-FFF2-40B4-BE49-F238E27FC236}">
                <a16:creationId xmlns:a16="http://schemas.microsoft.com/office/drawing/2014/main" id="{CAC7D57E-7849-4ABC-9DA1-9273D651CD9D}"/>
              </a:ext>
            </a:extLst>
          </p:cNvPr>
          <p:cNvPicPr>
            <a:picLocks noChangeAspect="1"/>
          </p:cNvPicPr>
          <p:nvPr/>
        </p:nvPicPr>
        <p:blipFill rotWithShape="1">
          <a:blip r:embed="rId3"/>
          <a:srcRect l="16833" r="25129"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25110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sunburst chart&#10;&#10;Description automatically generated">
            <a:extLst>
              <a:ext uri="{FF2B5EF4-FFF2-40B4-BE49-F238E27FC236}">
                <a16:creationId xmlns:a16="http://schemas.microsoft.com/office/drawing/2014/main" id="{AE199230-B471-4FE7-A2DE-682CC055BB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394" y="549714"/>
            <a:ext cx="5154610" cy="3646887"/>
          </a:xfrm>
          <a:prstGeom prst="rect">
            <a:avLst/>
          </a:prstGeom>
        </p:spPr>
      </p:pic>
      <p:sp>
        <p:nvSpPr>
          <p:cNvPr id="28" name="Rectangle 2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sz="4400" kern="1200">
                <a:solidFill>
                  <a:srgbClr val="FFFFFF"/>
                </a:solidFill>
                <a:latin typeface="+mj-lt"/>
                <a:ea typeface="+mj-ea"/>
                <a:cs typeface="+mj-cs"/>
              </a:rPr>
              <a:t>Empathogens</a:t>
            </a:r>
          </a:p>
        </p:txBody>
      </p:sp>
      <p:sp>
        <p:nvSpPr>
          <p:cNvPr id="30" name="Rectangle 2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381FAAD6-5EFD-4A23-A87E-92854EEB580D}"/>
              </a:ext>
            </a:extLst>
          </p:cNvPr>
          <p:cNvSpPr txBox="1"/>
          <p:nvPr/>
        </p:nvSpPr>
        <p:spPr>
          <a:xfrm>
            <a:off x="7695857" y="917725"/>
            <a:ext cx="4166959" cy="4852362"/>
          </a:xfrm>
          <a:prstGeom prst="rect">
            <a:avLst/>
          </a:prstGeom>
        </p:spPr>
        <p:txBody>
          <a:bodyPr vert="horz" lIns="91440" tIns="45720" rIns="91440" bIns="45720" rtlCol="0" anchor="ctr">
            <a:noAutofit/>
          </a:bodyPr>
          <a:lstStyle/>
          <a:p>
            <a:pPr defTabSz="914400">
              <a:lnSpc>
                <a:spcPct val="90000"/>
              </a:lnSpc>
              <a:spcAft>
                <a:spcPts val="600"/>
              </a:spcAft>
            </a:pPr>
            <a:r>
              <a:rPr lang="en-US" sz="2800" b="0" i="0" dirty="0">
                <a:solidFill>
                  <a:srgbClr val="FFFFFF"/>
                </a:solidFill>
                <a:effectLst/>
              </a:rPr>
              <a:t>Empathogens increase an individual’s feeling of empathy and benevolence towards others and increase feelings of being socially accepted by and connected to others.</a:t>
            </a:r>
            <a:r>
              <a:rPr lang="en-US" sz="2800" b="0" i="0" baseline="30000" dirty="0">
                <a:solidFill>
                  <a:srgbClr val="FFFFFF"/>
                </a:solidFill>
                <a:effectLst/>
              </a:rPr>
              <a:t>1</a:t>
            </a:r>
            <a:r>
              <a:rPr lang="en-US" sz="2800" b="0" i="0" dirty="0">
                <a:solidFill>
                  <a:srgbClr val="FFFFFF"/>
                </a:solidFill>
                <a:effectLst/>
              </a:rPr>
              <a:t> They can increase friendliness and playfulness, but can also cause mood swings, dehydration and depression</a:t>
            </a:r>
            <a:endParaRPr lang="en-US" sz="2800" dirty="0">
              <a:solidFill>
                <a:srgbClr val="FFFFFF"/>
              </a:solidFill>
            </a:endParaRPr>
          </a:p>
        </p:txBody>
      </p:sp>
      <p:sp>
        <p:nvSpPr>
          <p:cNvPr id="21" name="Content Placeholder 2"/>
          <p:cNvSpPr txBox="1">
            <a:spLocks/>
          </p:cNvSpPr>
          <p:nvPr/>
        </p:nvSpPr>
        <p:spPr>
          <a:xfrm>
            <a:off x="834260" y="1651470"/>
            <a:ext cx="3570592" cy="4000000"/>
          </a:xfrm>
          <a:prstGeom prst="rect">
            <a:avLst/>
          </a:prstGeom>
          <a:ln w="57150">
            <a:noFill/>
          </a:ln>
        </p:spPr>
        <p:txBody>
          <a:bodyPr vert="horz" lIns="91440" tIns="45720" rIns="91440" bIns="45720" numCol="1" rtlCol="0" anchor="t">
            <a:noAutofit/>
          </a:bodyPr>
          <a:lstStyle/>
          <a:p>
            <a:pPr marL="0" indent="0">
              <a:lnSpc>
                <a:spcPct val="150000"/>
              </a:lnSpc>
              <a:spcBef>
                <a:spcPts val="0"/>
              </a:spcBef>
              <a:buFont typeface="Arial" panose="020B0604020202020204" pitchFamily="34" charset="0"/>
              <a:buNone/>
            </a:pPr>
            <a:endParaRPr lang="en-US" sz="2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294738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noAutofit/>
          </a:bodyPr>
          <a:lstStyle/>
          <a:p>
            <a:r>
              <a:rPr lang="en-US" sz="6600" dirty="0">
                <a:latin typeface="Aharoni" panose="02010803020104030203" pitchFamily="2" charset="-79"/>
                <a:ea typeface="Segoe UI Light" panose="020B0702040204020203" pitchFamily="34" charset="0"/>
                <a:cs typeface="Aharoni" panose="02010803020104030203" pitchFamily="2" charset="-79"/>
              </a:rPr>
              <a:t>Empathogens</a:t>
            </a:r>
          </a:p>
        </p:txBody>
      </p:sp>
      <p:sp>
        <p:nvSpPr>
          <p:cNvPr id="21" name="Content Placeholder 2"/>
          <p:cNvSpPr txBox="1">
            <a:spLocks/>
          </p:cNvSpPr>
          <p:nvPr/>
        </p:nvSpPr>
        <p:spPr>
          <a:xfrm>
            <a:off x="834260" y="1651470"/>
            <a:ext cx="3570592" cy="4000000"/>
          </a:xfrm>
          <a:prstGeom prst="rect">
            <a:avLst/>
          </a:prstGeom>
          <a:ln w="57150">
            <a:noFill/>
          </a:ln>
        </p:spPr>
        <p:txBody>
          <a:bodyPr vert="horz" lIns="91440" tIns="45720" rIns="91440" bIns="45720" numCol="1" rtlCol="0" anchor="t">
            <a:noAutofit/>
          </a:bodyPr>
          <a:lstStyle/>
          <a:p>
            <a:pPr marL="0" indent="0">
              <a:lnSpc>
                <a:spcPct val="150000"/>
              </a:lnSpc>
              <a:spcBef>
                <a:spcPts val="0"/>
              </a:spcBef>
              <a:buFont typeface="Arial" panose="020B0604020202020204" pitchFamily="34" charset="0"/>
              <a:buNone/>
            </a:pPr>
            <a:endParaRPr lang="en-US" sz="2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12" name="TextBox 11">
            <a:extLst>
              <a:ext uri="{FF2B5EF4-FFF2-40B4-BE49-F238E27FC236}">
                <a16:creationId xmlns:a16="http://schemas.microsoft.com/office/drawing/2014/main" id="{381FAAD6-5EFD-4A23-A87E-92854EEB580D}"/>
              </a:ext>
            </a:extLst>
          </p:cNvPr>
          <p:cNvSpPr txBox="1"/>
          <p:nvPr/>
        </p:nvSpPr>
        <p:spPr>
          <a:xfrm>
            <a:off x="1013951" y="1253683"/>
            <a:ext cx="6356534" cy="707886"/>
          </a:xfrm>
          <a:prstGeom prst="rect">
            <a:avLst/>
          </a:prstGeom>
          <a:noFill/>
        </p:spPr>
        <p:txBody>
          <a:bodyPr wrap="square">
            <a:spAutoFit/>
          </a:bodyPr>
          <a:lstStyle/>
          <a:p>
            <a:pPr algn="l"/>
            <a:r>
              <a:rPr lang="en-US" sz="4000" b="1" i="0" dirty="0">
                <a:solidFill>
                  <a:srgbClr val="262626"/>
                </a:solidFill>
                <a:effectLst/>
                <a:latin typeface="GT-Walsheim"/>
              </a:rPr>
              <a:t>Common Effects</a:t>
            </a:r>
          </a:p>
        </p:txBody>
      </p:sp>
      <p:sp>
        <p:nvSpPr>
          <p:cNvPr id="7" name="TextBox 6">
            <a:extLst>
              <a:ext uri="{FF2B5EF4-FFF2-40B4-BE49-F238E27FC236}">
                <a16:creationId xmlns:a16="http://schemas.microsoft.com/office/drawing/2014/main" id="{56807F36-DDDD-4F48-9AC9-39BAE70BAE0B}"/>
              </a:ext>
            </a:extLst>
          </p:cNvPr>
          <p:cNvSpPr txBox="1"/>
          <p:nvPr/>
        </p:nvSpPr>
        <p:spPr>
          <a:xfrm>
            <a:off x="1013951" y="1897817"/>
            <a:ext cx="9951463" cy="4031873"/>
          </a:xfrm>
          <a:prstGeom prst="rect">
            <a:avLst/>
          </a:prstGeom>
          <a:noFill/>
        </p:spPr>
        <p:txBody>
          <a:bodyPr wrap="square">
            <a:spAutoFit/>
          </a:bodyPr>
          <a:lstStyle/>
          <a:p>
            <a:pPr algn="l">
              <a:buFont typeface="Arial" panose="020B0604020202020204" pitchFamily="34" charset="0"/>
              <a:buChar char="•"/>
            </a:pPr>
            <a:r>
              <a:rPr lang="en-US" sz="3200" b="0" i="0" dirty="0">
                <a:solidFill>
                  <a:srgbClr val="262626"/>
                </a:solidFill>
                <a:effectLst/>
                <a:latin typeface="GT-Walsheim"/>
              </a:rPr>
              <a:t>feeling a sense of belonging, understanding or connection</a:t>
            </a:r>
          </a:p>
          <a:p>
            <a:pPr algn="l">
              <a:buFont typeface="Arial" panose="020B0604020202020204" pitchFamily="34" charset="0"/>
              <a:buChar char="•"/>
            </a:pPr>
            <a:r>
              <a:rPr lang="en-US" sz="3200" b="0" i="0" dirty="0">
                <a:solidFill>
                  <a:srgbClr val="262626"/>
                </a:solidFill>
                <a:effectLst/>
                <a:latin typeface="GT-Walsheim"/>
              </a:rPr>
              <a:t>sexual arousal</a:t>
            </a:r>
          </a:p>
          <a:p>
            <a:pPr algn="l">
              <a:buFont typeface="Arial" panose="020B0604020202020204" pitchFamily="34" charset="0"/>
              <a:buChar char="•"/>
            </a:pPr>
            <a:r>
              <a:rPr lang="en-US" sz="3200" b="0" i="0" dirty="0">
                <a:solidFill>
                  <a:srgbClr val="262626"/>
                </a:solidFill>
                <a:effectLst/>
                <a:latin typeface="GT-Walsheim"/>
              </a:rPr>
              <a:t>serotonin syndrome</a:t>
            </a:r>
          </a:p>
          <a:p>
            <a:pPr algn="l">
              <a:buFont typeface="Arial" panose="020B0604020202020204" pitchFamily="34" charset="0"/>
              <a:buChar char="•"/>
            </a:pPr>
            <a:r>
              <a:rPr lang="en-US" sz="3200" b="0" i="0" dirty="0">
                <a:solidFill>
                  <a:srgbClr val="262626"/>
                </a:solidFill>
                <a:effectLst/>
                <a:latin typeface="GT-Walsheim"/>
              </a:rPr>
              <a:t>energy</a:t>
            </a:r>
          </a:p>
          <a:p>
            <a:pPr algn="l">
              <a:buFont typeface="Arial" panose="020B0604020202020204" pitchFamily="34" charset="0"/>
              <a:buChar char="•"/>
            </a:pPr>
            <a:r>
              <a:rPr lang="en-US" sz="3200" b="0" i="0" dirty="0">
                <a:solidFill>
                  <a:srgbClr val="262626"/>
                </a:solidFill>
                <a:effectLst/>
                <a:latin typeface="GT-Walsheim"/>
              </a:rPr>
              <a:t>overheating</a:t>
            </a:r>
          </a:p>
          <a:p>
            <a:pPr algn="l">
              <a:buFont typeface="Arial" panose="020B0604020202020204" pitchFamily="34" charset="0"/>
              <a:buChar char="•"/>
            </a:pPr>
            <a:r>
              <a:rPr lang="en-US" sz="3200" b="0" i="0" dirty="0">
                <a:solidFill>
                  <a:srgbClr val="262626"/>
                </a:solidFill>
                <a:effectLst/>
                <a:latin typeface="GT-Walsheim"/>
              </a:rPr>
              <a:t>risk of dehydration/overhydration</a:t>
            </a:r>
          </a:p>
          <a:p>
            <a:pPr algn="l">
              <a:buFont typeface="Arial" panose="020B0604020202020204" pitchFamily="34" charset="0"/>
              <a:buChar char="•"/>
            </a:pPr>
            <a:r>
              <a:rPr lang="en-US" sz="3200" b="0" i="0" dirty="0">
                <a:solidFill>
                  <a:srgbClr val="262626"/>
                </a:solidFill>
                <a:effectLst/>
                <a:latin typeface="GT-Walsheim"/>
              </a:rPr>
              <a:t>erectile dysfunction</a:t>
            </a:r>
          </a:p>
          <a:p>
            <a:pPr algn="l">
              <a:buFont typeface="Arial" panose="020B0604020202020204" pitchFamily="34" charset="0"/>
              <a:buChar char="•"/>
            </a:pPr>
            <a:r>
              <a:rPr lang="en-US" sz="3200" b="0" i="0" dirty="0">
                <a:solidFill>
                  <a:srgbClr val="262626"/>
                </a:solidFill>
                <a:effectLst/>
                <a:latin typeface="GT-Walsheim"/>
              </a:rPr>
              <a:t>overdose</a:t>
            </a:r>
          </a:p>
        </p:txBody>
      </p:sp>
    </p:spTree>
    <p:extLst>
      <p:ext uri="{BB962C8B-B14F-4D97-AF65-F5344CB8AC3E}">
        <p14:creationId xmlns:p14="http://schemas.microsoft.com/office/powerpoint/2010/main" val="3540002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3700" kern="1200">
                <a:solidFill>
                  <a:srgbClr val="FFFFFF"/>
                </a:solidFill>
                <a:latin typeface="+mj-lt"/>
                <a:ea typeface="+mj-ea"/>
                <a:cs typeface="+mj-cs"/>
              </a:rPr>
              <a:t>Empathogens &amp; Driving</a:t>
            </a:r>
          </a:p>
        </p:txBody>
      </p:sp>
      <p:sp>
        <p:nvSpPr>
          <p:cNvPr id="39" name="Arc 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B4FE6B7F-4078-4B97-88AB-7BC7B9578FC8}"/>
              </a:ext>
            </a:extLst>
          </p:cNvPr>
          <p:cNvSpPr txBox="1"/>
          <p:nvPr/>
        </p:nvSpPr>
        <p:spPr>
          <a:xfrm>
            <a:off x="4167272" y="591344"/>
            <a:ext cx="7624678" cy="5585619"/>
          </a:xfrm>
          <a:prstGeom prst="rect">
            <a:avLst/>
          </a:prstGeom>
        </p:spPr>
        <p:txBody>
          <a:bodyPr vert="horz" lIns="91440" tIns="45720" rIns="91440" bIns="45720" rtlCol="0" anchor="ctr">
            <a:normAutofit/>
          </a:bodyPr>
          <a:lstStyle/>
          <a:p>
            <a:pPr defTabSz="914400">
              <a:lnSpc>
                <a:spcPct val="90000"/>
              </a:lnSpc>
              <a:spcAft>
                <a:spcPts val="600"/>
              </a:spcAft>
            </a:pPr>
            <a:r>
              <a:rPr lang="en-US" sz="4000" b="0" i="0" dirty="0">
                <a:effectLst/>
              </a:rPr>
              <a:t>Effects of drugs on driving?</a:t>
            </a:r>
          </a:p>
          <a:p>
            <a:pPr indent="-228600" defTabSz="914400">
              <a:lnSpc>
                <a:spcPct val="90000"/>
              </a:lnSpc>
              <a:spcAft>
                <a:spcPts val="600"/>
              </a:spcAft>
              <a:buFont typeface="Arial" panose="020B0604020202020204" pitchFamily="34" charset="0"/>
              <a:buChar char="•"/>
            </a:pPr>
            <a:r>
              <a:rPr lang="en-US" sz="4000" b="1" i="0" dirty="0">
                <a:effectLst/>
              </a:rPr>
              <a:t>reduced concentration</a:t>
            </a:r>
            <a:endParaRPr lang="en-US" sz="4000" dirty="0"/>
          </a:p>
          <a:p>
            <a:pPr indent="-228600" defTabSz="914400">
              <a:lnSpc>
                <a:spcPct val="90000"/>
              </a:lnSpc>
              <a:spcAft>
                <a:spcPts val="600"/>
              </a:spcAft>
              <a:buFont typeface="Arial" panose="020B0604020202020204" pitchFamily="34" charset="0"/>
              <a:buChar char="•"/>
            </a:pPr>
            <a:r>
              <a:rPr lang="en-US" sz="4000" b="1" i="0" dirty="0">
                <a:effectLst/>
              </a:rPr>
              <a:t>drowsiness</a:t>
            </a:r>
            <a:r>
              <a:rPr lang="en-US" sz="4000" b="0" i="0" dirty="0">
                <a:effectLst/>
              </a:rPr>
              <a:t> </a:t>
            </a:r>
          </a:p>
          <a:p>
            <a:pPr indent="-228600" defTabSz="914400">
              <a:lnSpc>
                <a:spcPct val="90000"/>
              </a:lnSpc>
              <a:spcAft>
                <a:spcPts val="600"/>
              </a:spcAft>
              <a:buFont typeface="Arial" panose="020B0604020202020204" pitchFamily="34" charset="0"/>
              <a:buChar char="•"/>
            </a:pPr>
            <a:r>
              <a:rPr lang="en-US" sz="4000" b="1" i="0" dirty="0">
                <a:effectLst/>
              </a:rPr>
              <a:t>difficulty processing</a:t>
            </a:r>
            <a:br>
              <a:rPr lang="en-US" sz="4000" b="1" i="0" dirty="0">
                <a:effectLst/>
              </a:rPr>
            </a:br>
            <a:r>
              <a:rPr lang="en-US" sz="4000" b="1" i="0" dirty="0">
                <a:effectLst/>
              </a:rPr>
              <a:t>  information</a:t>
            </a:r>
            <a:r>
              <a:rPr lang="en-US" sz="4000" dirty="0"/>
              <a:t> </a:t>
            </a:r>
          </a:p>
          <a:p>
            <a:pPr indent="-228600" defTabSz="914400">
              <a:lnSpc>
                <a:spcPct val="90000"/>
              </a:lnSpc>
              <a:spcAft>
                <a:spcPts val="600"/>
              </a:spcAft>
              <a:buFont typeface="Arial" panose="020B0604020202020204" pitchFamily="34" charset="0"/>
              <a:buChar char="•"/>
            </a:pPr>
            <a:r>
              <a:rPr lang="en-US" sz="4000" b="1" i="0" dirty="0">
                <a:effectLst/>
              </a:rPr>
              <a:t>difficulty doing more than</a:t>
            </a:r>
            <a:br>
              <a:rPr lang="en-US" sz="4000" b="1" i="0" dirty="0">
                <a:effectLst/>
              </a:rPr>
            </a:br>
            <a:r>
              <a:rPr lang="en-US" sz="4000" b="1" i="0" dirty="0">
                <a:effectLst/>
              </a:rPr>
              <a:t>  one thing</a:t>
            </a:r>
            <a:r>
              <a:rPr lang="en-US" sz="4000" b="0" i="0" dirty="0">
                <a:effectLst/>
              </a:rPr>
              <a:t> </a:t>
            </a:r>
          </a:p>
        </p:txBody>
      </p:sp>
    </p:spTree>
    <p:extLst>
      <p:ext uri="{BB962C8B-B14F-4D97-AF65-F5344CB8AC3E}">
        <p14:creationId xmlns:p14="http://schemas.microsoft.com/office/powerpoint/2010/main" val="2631751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834260" y="462455"/>
            <a:ext cx="3947290" cy="822263"/>
          </a:xfrm>
        </p:spPr>
        <p:txBody>
          <a:bodyPr/>
          <a:lstStyle/>
          <a:p>
            <a:pPr algn="l"/>
            <a:r>
              <a:rPr lang="en-US" b="0" i="0" dirty="0">
                <a:solidFill>
                  <a:srgbClr val="474747"/>
                </a:solidFill>
                <a:effectLst/>
                <a:latin typeface="Roboto Slab"/>
              </a:rPr>
              <a:t>Drugged Driving </a:t>
            </a:r>
          </a:p>
        </p:txBody>
      </p:sp>
      <p:pic>
        <p:nvPicPr>
          <p:cNvPr id="9" name="Picture 8" descr="A picture containing night sky&#10;&#10;Description automatically generated">
            <a:extLst>
              <a:ext uri="{FF2B5EF4-FFF2-40B4-BE49-F238E27FC236}">
                <a16:creationId xmlns:a16="http://schemas.microsoft.com/office/drawing/2014/main" id="{E03C9F0A-DB18-475B-B18A-71B800445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4942" y="1284718"/>
            <a:ext cx="9282113" cy="5277610"/>
          </a:xfrm>
          <a:prstGeom prst="rect">
            <a:avLst/>
          </a:prstGeom>
        </p:spPr>
      </p:pic>
      <p:sp>
        <p:nvSpPr>
          <p:cNvPr id="13" name="Title 1">
            <a:extLst>
              <a:ext uri="{FF2B5EF4-FFF2-40B4-BE49-F238E27FC236}">
                <a16:creationId xmlns:a16="http://schemas.microsoft.com/office/drawing/2014/main" id="{56FB2B9A-2111-4552-ADEC-E339F642662A}"/>
              </a:ext>
            </a:extLst>
          </p:cNvPr>
          <p:cNvSpPr txBox="1">
            <a:spLocks/>
          </p:cNvSpPr>
          <p:nvPr/>
        </p:nvSpPr>
        <p:spPr>
          <a:xfrm>
            <a:off x="1683543" y="1425165"/>
            <a:ext cx="9282113" cy="1363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sz="4400" dirty="0">
                <a:solidFill>
                  <a:schemeClr val="bg1"/>
                </a:solidFill>
                <a:latin typeface="Roboto Slab"/>
              </a:rPr>
              <a:t>Why is drugged driving dangerous?</a:t>
            </a:r>
          </a:p>
        </p:txBody>
      </p:sp>
    </p:spTree>
    <p:extLst>
      <p:ext uri="{BB962C8B-B14F-4D97-AF65-F5344CB8AC3E}">
        <p14:creationId xmlns:p14="http://schemas.microsoft.com/office/powerpoint/2010/main" val="105791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noAutofit/>
          </a:bodyPr>
          <a:lstStyle/>
          <a:p>
            <a:r>
              <a:rPr lang="en-US" sz="6600" dirty="0">
                <a:latin typeface="Aharoni" panose="02010803020104030203" pitchFamily="2" charset="-79"/>
                <a:ea typeface="Segoe UI Light" panose="020B0702040204020203" pitchFamily="34" charset="0"/>
                <a:cs typeface="Aharoni" panose="02010803020104030203" pitchFamily="2" charset="-79"/>
              </a:rPr>
              <a:t>Depressants</a:t>
            </a:r>
          </a:p>
        </p:txBody>
      </p:sp>
      <p:sp>
        <p:nvSpPr>
          <p:cNvPr id="21" name="Content Placeholder 2"/>
          <p:cNvSpPr txBox="1">
            <a:spLocks/>
          </p:cNvSpPr>
          <p:nvPr/>
        </p:nvSpPr>
        <p:spPr>
          <a:xfrm>
            <a:off x="438150" y="1651470"/>
            <a:ext cx="3966702" cy="4366752"/>
          </a:xfrm>
          <a:prstGeom prst="rect">
            <a:avLst/>
          </a:prstGeom>
          <a:ln w="57150">
            <a:noFill/>
          </a:ln>
        </p:spPr>
        <p:txBody>
          <a:bodyPr vert="horz" lIns="91440" tIns="45720" rIns="91440" bIns="45720" numCol="1" rtlCol="0" anchor="t">
            <a:noAutofit/>
          </a:bodyPr>
          <a:lstStyle/>
          <a:p>
            <a:pPr marL="0" indent="0">
              <a:lnSpc>
                <a:spcPct val="150000"/>
              </a:lnSpc>
              <a:spcBef>
                <a:spcPts val="0"/>
              </a:spcBef>
              <a:buFont typeface="Arial" panose="020B0604020202020204" pitchFamily="34" charset="0"/>
              <a:buNone/>
            </a:pPr>
            <a:r>
              <a:rPr lang="en-US" sz="2400" b="0" i="0" dirty="0">
                <a:solidFill>
                  <a:srgbClr val="262626"/>
                </a:solidFill>
                <a:effectLst/>
                <a:latin typeface="GT-Walsheim"/>
              </a:rPr>
              <a:t>Depressant substances reduce arousal and stimulation. They do not necessarily make a person feel depressed. They affect the central nervous system, slowing down the messages between the brain and the body</a:t>
            </a:r>
            <a:r>
              <a:rPr lang="en-US" sz="2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 </a:t>
            </a:r>
          </a:p>
        </p:txBody>
      </p:sp>
      <p:pic>
        <p:nvPicPr>
          <p:cNvPr id="8" name="Picture 7" descr="Chart, sunburst chart&#10;&#10;Description automatically generated">
            <a:extLst>
              <a:ext uri="{FF2B5EF4-FFF2-40B4-BE49-F238E27FC236}">
                <a16:creationId xmlns:a16="http://schemas.microsoft.com/office/drawing/2014/main" id="{88A09A00-9E0D-4138-A94F-A08C2455F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862" y="1651470"/>
            <a:ext cx="7028988" cy="4745599"/>
          </a:xfrm>
          <a:prstGeom prst="rect">
            <a:avLst/>
          </a:prstGeom>
        </p:spPr>
      </p:pic>
    </p:spTree>
    <p:extLst>
      <p:ext uri="{BB962C8B-B14F-4D97-AF65-F5344CB8AC3E}">
        <p14:creationId xmlns:p14="http://schemas.microsoft.com/office/powerpoint/2010/main" val="3449953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bottle, alcohol, cluttered&#10;&#10;Description automatically generated">
            <a:extLst>
              <a:ext uri="{FF2B5EF4-FFF2-40B4-BE49-F238E27FC236}">
                <a16:creationId xmlns:a16="http://schemas.microsoft.com/office/drawing/2014/main" id="{72AD1733-9215-4E49-9128-F2DD0852DDBD}"/>
              </a:ext>
            </a:extLst>
          </p:cNvPr>
          <p:cNvPicPr>
            <a:picLocks noChangeAspect="1"/>
          </p:cNvPicPr>
          <p:nvPr/>
        </p:nvPicPr>
        <p:blipFill rotWithShape="1">
          <a:blip r:embed="rId3">
            <a:extLst>
              <a:ext uri="{28A0092B-C50C-407E-A947-70E740481C1C}">
                <a14:useLocalDpi xmlns:a14="http://schemas.microsoft.com/office/drawing/2010/main" val="0"/>
              </a:ext>
            </a:extLst>
          </a:blip>
          <a:srcRect t="4380" b="3407"/>
          <a:stretch/>
        </p:blipFill>
        <p:spPr>
          <a:xfrm>
            <a:off x="-1" y="10"/>
            <a:ext cx="12192000" cy="6857990"/>
          </a:xfrm>
          <a:prstGeom prst="rect">
            <a:avLst/>
          </a:prstGeom>
        </p:spPr>
      </p:pic>
      <p:sp>
        <p:nvSpPr>
          <p:cNvPr id="1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3" name="Straight Connector 1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930872-F73B-4E98-8C73-B1AE8E70446D}"/>
              </a:ext>
            </a:extLst>
          </p:cNvPr>
          <p:cNvSpPr txBox="1"/>
          <p:nvPr/>
        </p:nvSpPr>
        <p:spPr>
          <a:xfrm>
            <a:off x="476643" y="2651389"/>
            <a:ext cx="5491656" cy="3173725"/>
          </a:xfrm>
          <a:prstGeom prst="rect">
            <a:avLst/>
          </a:prstGeom>
        </p:spPr>
        <p:txBody>
          <a:bodyPr vert="horz" lIns="91440" tIns="45720" rIns="91440" bIns="45720" rtlCol="0" anchor="ctr">
            <a:noAutofit/>
          </a:bodyPr>
          <a:lstStyle/>
          <a:p>
            <a:pPr defTabSz="914400">
              <a:lnSpc>
                <a:spcPct val="90000"/>
              </a:lnSpc>
              <a:spcAft>
                <a:spcPts val="600"/>
              </a:spcAft>
            </a:pPr>
            <a:r>
              <a:rPr lang="en-US" sz="3200" b="0" i="0" dirty="0">
                <a:effectLst/>
              </a:rPr>
              <a:t>Usage depends on the specific type of depressant, for example, alcohol is drunk but benzodiazepines are usually swallowed and can also be injected. Generally, depressants can be swallowed, drunk as a beverage, injected, snorted or inhaled</a:t>
            </a:r>
            <a:endParaRPr lang="en-US" sz="3200" dirty="0"/>
          </a:p>
        </p:txBody>
      </p:sp>
      <p:sp>
        <p:nvSpPr>
          <p:cNvPr id="9" name="Title 8">
            <a:extLst>
              <a:ext uri="{FF2B5EF4-FFF2-40B4-BE49-F238E27FC236}">
                <a16:creationId xmlns:a16="http://schemas.microsoft.com/office/drawing/2014/main" id="{F01899FF-29BE-4508-97D7-AB6199E8850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807962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rgbClr val="FFFFFF"/>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804672" y="457200"/>
            <a:ext cx="10579608" cy="1188720"/>
          </a:xfrm>
        </p:spPr>
        <p:txBody>
          <a:bodyPr vert="horz" lIns="91440" tIns="45720" rIns="91440" bIns="45720" rtlCol="0" anchor="ctr">
            <a:normAutofit/>
          </a:bodyPr>
          <a:lstStyle/>
          <a:p>
            <a:pPr algn="ctr"/>
            <a:r>
              <a:rPr lang="en-US" sz="4000" kern="1200" dirty="0">
                <a:solidFill>
                  <a:schemeClr val="tx2"/>
                </a:solidFill>
                <a:latin typeface="+mj-lt"/>
                <a:ea typeface="+mj-ea"/>
                <a:cs typeface="+mj-cs"/>
              </a:rPr>
              <a:t>Most Common Depressants &amp; the Effect</a:t>
            </a:r>
          </a:p>
        </p:txBody>
      </p:sp>
      <p:grpSp>
        <p:nvGrpSpPr>
          <p:cNvPr id="31" name="Group 30">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32" name="Freeform: Shape 31">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38" name="Freeform: Shape 37">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Content Placeholder 2"/>
          <p:cNvSpPr txBox="1">
            <a:spLocks/>
          </p:cNvSpPr>
          <p:nvPr/>
        </p:nvSpPr>
        <p:spPr>
          <a:xfrm>
            <a:off x="742950" y="1247241"/>
            <a:ext cx="11449050" cy="822263"/>
          </a:xfrm>
          <a:prstGeom prst="rect">
            <a:avLst/>
          </a:prstGeom>
          <a:ln w="57150">
            <a:noFill/>
          </a:ln>
        </p:spPr>
        <p:txBody>
          <a:bodyPr vert="horz" lIns="91440" tIns="45720" rIns="91440" bIns="45720" numCol="1" rtlCol="0" anchor="t">
            <a:noAutofit/>
          </a:bodyPr>
          <a:lstStyle/>
          <a:p>
            <a:pPr marL="0" indent="0">
              <a:lnSpc>
                <a:spcPct val="150000"/>
              </a:lnSpc>
              <a:spcBef>
                <a:spcPts val="0"/>
              </a:spcBef>
              <a:spcAft>
                <a:spcPts val="600"/>
              </a:spcAft>
              <a:buFont typeface="Arial" panose="020B0604020202020204" pitchFamily="34" charset="0"/>
              <a:buNone/>
            </a:pPr>
            <a:r>
              <a:rPr lang="en-US" sz="4400" b="0" i="0" dirty="0">
                <a:solidFill>
                  <a:schemeClr val="accent5">
                    <a:lumMod val="50000"/>
                  </a:schemeClr>
                </a:solidFill>
                <a:effectLst/>
                <a:latin typeface="GT-Walsheim"/>
              </a:rPr>
              <a:t>Alcohol - </a:t>
            </a:r>
            <a:r>
              <a:rPr lang="en-US" sz="4400" dirty="0">
                <a:solidFill>
                  <a:schemeClr val="accent5">
                    <a:lumMod val="50000"/>
                  </a:schemeClr>
                </a:solidFill>
                <a:latin typeface="GT-Walsheim"/>
                <a:ea typeface="Segoe UI" panose="020B0502040204020203" pitchFamily="34" charset="0"/>
                <a:cs typeface="Segoe UI Semilight" panose="020B0402040204020203" pitchFamily="34" charset="0"/>
              </a:rPr>
              <a:t>Benzo’s (Xanax, Valium) – GHB - Kava</a:t>
            </a:r>
            <a:endParaRPr lang="en-US" sz="4400" dirty="0">
              <a:solidFill>
                <a:schemeClr val="accent5">
                  <a:lumMod val="50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graphicFrame>
        <p:nvGraphicFramePr>
          <p:cNvPr id="23" name="TextBox 5">
            <a:extLst>
              <a:ext uri="{FF2B5EF4-FFF2-40B4-BE49-F238E27FC236}">
                <a16:creationId xmlns:a16="http://schemas.microsoft.com/office/drawing/2014/main" id="{4617D6A0-1035-4E5A-B32F-64BA1559A243}"/>
              </a:ext>
            </a:extLst>
          </p:cNvPr>
          <p:cNvGraphicFramePr/>
          <p:nvPr>
            <p:extLst>
              <p:ext uri="{D42A27DB-BD31-4B8C-83A1-F6EECF244321}">
                <p14:modId xmlns:p14="http://schemas.microsoft.com/office/powerpoint/2010/main" val="2085052434"/>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584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5904568" y="727076"/>
            <a:ext cx="5912255" cy="2389188"/>
          </a:xfrm>
          <a:prstGeom prst="rect">
            <a:avLst/>
          </a:prstGeom>
          <a:ln w="57150">
            <a:noFill/>
          </a:ln>
        </p:spPr>
        <p:txBody>
          <a:bodyPr vert="horz" wrap="square" lIns="91440" tIns="45720" rIns="91440" bIns="45720" numCol="1" rtlCol="0" anchor="t">
            <a:normAutofit fontScale="85000" lnSpcReduction="20000"/>
          </a:bodyPr>
          <a:lstStyle/>
          <a:p>
            <a:pPr algn="l">
              <a:spcAft>
                <a:spcPts val="600"/>
              </a:spcAft>
            </a:pPr>
            <a:r>
              <a:rPr lang="en-US" sz="4700" b="0" i="0" u="sng" dirty="0">
                <a:solidFill>
                  <a:srgbClr val="262626"/>
                </a:solidFill>
                <a:effectLst/>
                <a:latin typeface="GT-Walsheim"/>
                <a:hlinkClick r:id="rId3"/>
              </a:rPr>
              <a:t>Alcohol</a:t>
            </a:r>
            <a:r>
              <a:rPr lang="en-US" sz="4700" b="0" i="0" dirty="0">
                <a:solidFill>
                  <a:srgbClr val="262626"/>
                </a:solidFill>
                <a:effectLst/>
                <a:latin typeface="GT-Walsheim"/>
              </a:rPr>
              <a:t> + </a:t>
            </a:r>
            <a:r>
              <a:rPr lang="en-US" sz="4700" b="0" i="0" u="sng" dirty="0">
                <a:solidFill>
                  <a:srgbClr val="262626"/>
                </a:solidFill>
                <a:effectLst/>
                <a:latin typeface="GT-Walsheim"/>
                <a:hlinkClick r:id="rId4"/>
              </a:rPr>
              <a:t>benzodiazepines</a:t>
            </a:r>
            <a:r>
              <a:rPr lang="en-US" sz="4700" b="0" i="0" dirty="0">
                <a:solidFill>
                  <a:srgbClr val="262626"/>
                </a:solidFill>
                <a:effectLst/>
                <a:latin typeface="GT-Walsheim"/>
              </a:rPr>
              <a:t>: decreased heart rate and breathing; overdose more likely</a:t>
            </a:r>
            <a:br>
              <a:rPr lang="en-US" sz="2800" b="0" i="0" u="none" strike="noStrike" dirty="0">
                <a:solidFill>
                  <a:srgbClr val="FFFFFF"/>
                </a:solidFill>
                <a:effectLst/>
                <a:latin typeface="ProximaSoft"/>
                <a:hlinkClick r:id="rId5"/>
              </a:rPr>
            </a:br>
            <a:endParaRPr lang="en-US" sz="28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endParaRPr>
          </a:p>
        </p:txBody>
      </p:sp>
      <p:sp>
        <p:nvSpPr>
          <p:cNvPr id="6" name="TextBox 5">
            <a:extLst>
              <a:ext uri="{FF2B5EF4-FFF2-40B4-BE49-F238E27FC236}">
                <a16:creationId xmlns:a16="http://schemas.microsoft.com/office/drawing/2014/main" id="{FE5F2821-E841-4DA9-A353-3E98FE7BA009}"/>
              </a:ext>
            </a:extLst>
          </p:cNvPr>
          <p:cNvSpPr txBox="1"/>
          <p:nvPr/>
        </p:nvSpPr>
        <p:spPr>
          <a:xfrm>
            <a:off x="5904568" y="3741737"/>
            <a:ext cx="5855371" cy="3121025"/>
          </a:xfrm>
          <a:prstGeom prst="rect">
            <a:avLst/>
          </a:prstGeom>
          <a:noFill/>
        </p:spPr>
        <p:txBody>
          <a:bodyPr wrap="square" anchor="t">
            <a:noAutofit/>
          </a:bodyPr>
          <a:lstStyle/>
          <a:p>
            <a:pPr algn="l">
              <a:spcAft>
                <a:spcPts val="600"/>
              </a:spcAft>
            </a:pPr>
            <a:r>
              <a:rPr lang="en-US" sz="4000" b="0" i="0" u="sng" dirty="0">
                <a:solidFill>
                  <a:srgbClr val="262626"/>
                </a:solidFill>
                <a:effectLst/>
                <a:latin typeface="GT-Walsheim"/>
                <a:hlinkClick r:id="rId4"/>
              </a:rPr>
              <a:t>Benzodiazepines</a:t>
            </a:r>
            <a:r>
              <a:rPr lang="en-US" sz="4000" b="0" i="0" dirty="0">
                <a:solidFill>
                  <a:srgbClr val="262626"/>
                </a:solidFill>
                <a:effectLst/>
                <a:latin typeface="GT-Walsheim"/>
              </a:rPr>
              <a:t> + </a:t>
            </a:r>
            <a:r>
              <a:rPr lang="en-US" sz="4000" b="1" i="0" u="sng" dirty="0">
                <a:solidFill>
                  <a:srgbClr val="262626"/>
                </a:solidFill>
                <a:effectLst/>
                <a:latin typeface="GT-Walsheim"/>
                <a:hlinkClick r:id="rId6"/>
              </a:rPr>
              <a:t>opiates</a:t>
            </a:r>
            <a:r>
              <a:rPr lang="en-US" sz="4000" b="0" i="0" dirty="0">
                <a:solidFill>
                  <a:srgbClr val="262626"/>
                </a:solidFill>
                <a:effectLst/>
                <a:latin typeface="GT-Walsheim"/>
              </a:rPr>
              <a:t> (such as </a:t>
            </a:r>
            <a:r>
              <a:rPr lang="en-US" sz="4000" b="0" i="0" u="sng" dirty="0">
                <a:solidFill>
                  <a:srgbClr val="262626"/>
                </a:solidFill>
                <a:effectLst/>
                <a:latin typeface="GT-Walsheim"/>
                <a:hlinkClick r:id="rId7"/>
              </a:rPr>
              <a:t>heroin</a:t>
            </a:r>
            <a:r>
              <a:rPr lang="en-US" sz="4000" b="0" i="0" dirty="0">
                <a:solidFill>
                  <a:srgbClr val="262626"/>
                </a:solidFill>
                <a:effectLst/>
                <a:latin typeface="GT-Walsheim"/>
              </a:rPr>
              <a:t>): breathing difficulties; an increased risk of overdose and death.</a:t>
            </a:r>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375177" y="640080"/>
            <a:ext cx="4471742" cy="5578816"/>
          </a:xfrm>
        </p:spPr>
        <p:txBody>
          <a:bodyPr vert="horz" lIns="91440" tIns="45720" rIns="91440" bIns="45720" rtlCol="0" anchor="ctr">
            <a:normAutofit/>
          </a:bodyPr>
          <a:lstStyle/>
          <a:p>
            <a:pPr algn="ctr"/>
            <a:r>
              <a:rPr lang="en-US" sz="6000" b="1" i="0" kern="1200" dirty="0">
                <a:solidFill>
                  <a:srgbClr val="FFFFFF"/>
                </a:solidFill>
                <a:effectLst/>
                <a:latin typeface="+mj-lt"/>
                <a:ea typeface="+mj-ea"/>
                <a:cs typeface="+mj-cs"/>
              </a:rPr>
              <a:t>Using depressants with other drugs</a:t>
            </a:r>
          </a:p>
        </p:txBody>
      </p:sp>
    </p:spTree>
    <p:extLst>
      <p:ext uri="{BB962C8B-B14F-4D97-AF65-F5344CB8AC3E}">
        <p14:creationId xmlns:p14="http://schemas.microsoft.com/office/powerpoint/2010/main" val="3619999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841246" y="673770"/>
            <a:ext cx="3644489" cy="2414488"/>
          </a:xfrm>
        </p:spPr>
        <p:txBody>
          <a:bodyPr vert="horz" lIns="91440" tIns="45720" rIns="91440" bIns="45720" rtlCol="0" anchor="t">
            <a:normAutofit/>
          </a:bodyPr>
          <a:lstStyle/>
          <a:p>
            <a:r>
              <a:rPr lang="en-US" sz="4600" b="1" i="0" kern="1200">
                <a:solidFill>
                  <a:srgbClr val="FFFFFF"/>
                </a:solidFill>
                <a:effectLst/>
                <a:latin typeface="+mj-lt"/>
                <a:ea typeface="+mj-ea"/>
                <a:cs typeface="+mj-cs"/>
              </a:rPr>
              <a:t>Dependence and Tolerance</a:t>
            </a:r>
          </a:p>
        </p:txBody>
      </p:sp>
      <p:sp>
        <p:nvSpPr>
          <p:cNvPr id="21" name="Content Placeholder 2"/>
          <p:cNvSpPr txBox="1">
            <a:spLocks/>
          </p:cNvSpPr>
          <p:nvPr/>
        </p:nvSpPr>
        <p:spPr>
          <a:xfrm>
            <a:off x="6095999" y="882315"/>
            <a:ext cx="5254754" cy="5294647"/>
          </a:xfrm>
          <a:prstGeom prst="rect">
            <a:avLst/>
          </a:prstGeom>
        </p:spPr>
        <p:txBody>
          <a:bodyPr vert="horz" lIns="91440" tIns="45720" rIns="91440" bIns="45720" numCol="1" rtlCol="0">
            <a:normAutofit lnSpcReduction="10000"/>
          </a:bodyPr>
          <a:lstStyle/>
          <a:p>
            <a:pPr defTabSz="914400">
              <a:lnSpc>
                <a:spcPct val="90000"/>
              </a:lnSpc>
              <a:spcAft>
                <a:spcPts val="600"/>
              </a:spcAft>
            </a:pPr>
            <a:r>
              <a:rPr lang="en-US" sz="4000" b="0" i="0" dirty="0">
                <a:effectLst/>
              </a:rPr>
              <a:t>People who use depressants regularly, can develop a dependence and tolerance to them. Tolerance means they need to take larger amounts of depressants to get the same effect</a:t>
            </a:r>
            <a:r>
              <a:rPr lang="en-US" sz="2200" b="0" i="0" dirty="0">
                <a:effectLst/>
              </a:rPr>
              <a:t>.</a:t>
            </a:r>
            <a:br>
              <a:rPr lang="en-US" sz="2200" b="0" i="0" u="none" strike="noStrike" dirty="0">
                <a:effectLst/>
                <a:hlinkClick r:id="rId3"/>
              </a:rPr>
            </a:br>
            <a:endParaRPr lang="en-US" sz="2200" dirty="0"/>
          </a:p>
        </p:txBody>
      </p:sp>
    </p:spTree>
    <p:extLst>
      <p:ext uri="{BB962C8B-B14F-4D97-AF65-F5344CB8AC3E}">
        <p14:creationId xmlns:p14="http://schemas.microsoft.com/office/powerpoint/2010/main" val="1869738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4" name="Title 3">
            <a:extLst>
              <a:ext uri="{FF2B5EF4-FFF2-40B4-BE49-F238E27FC236}">
                <a16:creationId xmlns:a16="http://schemas.microsoft.com/office/drawing/2014/main" id="{251E2D6D-78C4-496E-8904-30E7161D9172}"/>
              </a:ext>
            </a:extLst>
          </p:cNvPr>
          <p:cNvSpPr>
            <a:spLocks noGrp="1"/>
          </p:cNvSpPr>
          <p:nvPr>
            <p:ph type="title"/>
          </p:nvPr>
        </p:nvSpPr>
        <p:spPr>
          <a:xfrm>
            <a:off x="224112" y="682031"/>
            <a:ext cx="2670940" cy="822263"/>
          </a:xfrm>
        </p:spPr>
        <p:txBody>
          <a:bodyPr>
            <a:normAutofit fontScale="90000"/>
          </a:bodyPr>
          <a:lstStyle/>
          <a:p>
            <a:r>
              <a:rPr lang="en-US" b="1" u="sng" dirty="0">
                <a:solidFill>
                  <a:schemeClr val="tx1"/>
                </a:solidFill>
              </a:rPr>
              <a:t>Driving and Depressants</a:t>
            </a:r>
          </a:p>
        </p:txBody>
      </p:sp>
      <p:pic>
        <p:nvPicPr>
          <p:cNvPr id="6" name="Picture 5" descr="A picture containing table&#10;&#10;Description automatically generated">
            <a:extLst>
              <a:ext uri="{FF2B5EF4-FFF2-40B4-BE49-F238E27FC236}">
                <a16:creationId xmlns:a16="http://schemas.microsoft.com/office/drawing/2014/main" id="{B7FE058A-0F71-4B56-ADF5-5829FBC9E1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164" y="-18578"/>
            <a:ext cx="8536918" cy="6876578"/>
          </a:xfrm>
          <a:prstGeom prst="rect">
            <a:avLst/>
          </a:prstGeom>
        </p:spPr>
      </p:pic>
    </p:spTree>
    <p:extLst>
      <p:ext uri="{BB962C8B-B14F-4D97-AF65-F5344CB8AC3E}">
        <p14:creationId xmlns:p14="http://schemas.microsoft.com/office/powerpoint/2010/main" val="284750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3" name="Title 2">
            <a:extLst>
              <a:ext uri="{FF2B5EF4-FFF2-40B4-BE49-F238E27FC236}">
                <a16:creationId xmlns:a16="http://schemas.microsoft.com/office/drawing/2014/main" id="{AABAF468-52C4-4F08-9FDC-8A4F02430109}"/>
              </a:ext>
            </a:extLst>
          </p:cNvPr>
          <p:cNvSpPr>
            <a:spLocks noGrp="1"/>
          </p:cNvSpPr>
          <p:nvPr>
            <p:ph type="title"/>
          </p:nvPr>
        </p:nvSpPr>
        <p:spPr/>
        <p:txBody>
          <a:bodyPr/>
          <a:lstStyle/>
          <a:p>
            <a:endParaRPr lang="en-US"/>
          </a:p>
        </p:txBody>
      </p:sp>
      <p:pic>
        <p:nvPicPr>
          <p:cNvPr id="7" name="Picture 6" descr="A picture containing night sky&#10;&#10;Description automatically generated">
            <a:extLst>
              <a:ext uri="{FF2B5EF4-FFF2-40B4-BE49-F238E27FC236}">
                <a16:creationId xmlns:a16="http://schemas.microsoft.com/office/drawing/2014/main" id="{F2A340CC-241F-4269-A874-77898BC99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35322"/>
            <a:ext cx="12185903" cy="6928644"/>
          </a:xfrm>
          <a:prstGeom prst="rect">
            <a:avLst/>
          </a:prstGeom>
        </p:spPr>
      </p:pic>
      <p:sp>
        <p:nvSpPr>
          <p:cNvPr id="11" name="TextBox 10">
            <a:extLst>
              <a:ext uri="{FF2B5EF4-FFF2-40B4-BE49-F238E27FC236}">
                <a16:creationId xmlns:a16="http://schemas.microsoft.com/office/drawing/2014/main" id="{26438457-C4A8-411A-A2FE-F6303B0BED3D}"/>
              </a:ext>
            </a:extLst>
          </p:cNvPr>
          <p:cNvSpPr txBox="1"/>
          <p:nvPr/>
        </p:nvSpPr>
        <p:spPr>
          <a:xfrm>
            <a:off x="990600" y="577538"/>
            <a:ext cx="10858500" cy="1938992"/>
          </a:xfrm>
          <a:prstGeom prst="rect">
            <a:avLst/>
          </a:prstGeom>
          <a:noFill/>
        </p:spPr>
        <p:txBody>
          <a:bodyPr wrap="square">
            <a:spAutoFit/>
          </a:bodyPr>
          <a:lstStyle/>
          <a:p>
            <a:pPr algn="ctr"/>
            <a:r>
              <a:rPr lang="en-US" sz="6000" b="0" i="0" dirty="0">
                <a:solidFill>
                  <a:schemeClr val="bg1"/>
                </a:solidFill>
                <a:effectLst/>
                <a:latin typeface="Roboto" panose="02000000000000000000" pitchFamily="2" charset="0"/>
              </a:rPr>
              <a:t>One alcohol-related death occurs every 52 minutes</a:t>
            </a:r>
            <a:endParaRPr lang="en-US" sz="6000" dirty="0">
              <a:solidFill>
                <a:schemeClr val="bg1"/>
              </a:solidFill>
            </a:endParaRPr>
          </a:p>
        </p:txBody>
      </p:sp>
      <p:sp>
        <p:nvSpPr>
          <p:cNvPr id="12" name="TextBox 11">
            <a:extLst>
              <a:ext uri="{FF2B5EF4-FFF2-40B4-BE49-F238E27FC236}">
                <a16:creationId xmlns:a16="http://schemas.microsoft.com/office/drawing/2014/main" id="{89685814-8CD6-476A-9BE1-0FB7CD3561A3}"/>
              </a:ext>
            </a:extLst>
          </p:cNvPr>
          <p:cNvSpPr txBox="1"/>
          <p:nvPr/>
        </p:nvSpPr>
        <p:spPr>
          <a:xfrm>
            <a:off x="834260" y="2894888"/>
            <a:ext cx="10858500" cy="1569660"/>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43.6 percent of fatally injured drivers in 2016 tested positive for drugs and over half of those drivers were positive for two or more drugs.</a:t>
            </a:r>
            <a:endParaRPr lang="en-US" sz="3200" dirty="0">
              <a:solidFill>
                <a:schemeClr val="bg1"/>
              </a:solidFill>
            </a:endParaRPr>
          </a:p>
        </p:txBody>
      </p:sp>
      <p:sp>
        <p:nvSpPr>
          <p:cNvPr id="13" name="TextBox 12">
            <a:extLst>
              <a:ext uri="{FF2B5EF4-FFF2-40B4-BE49-F238E27FC236}">
                <a16:creationId xmlns:a16="http://schemas.microsoft.com/office/drawing/2014/main" id="{61960D9A-4A2C-4AE1-9129-39BE4C0AF65D}"/>
              </a:ext>
            </a:extLst>
          </p:cNvPr>
          <p:cNvSpPr txBox="1"/>
          <p:nvPr/>
        </p:nvSpPr>
        <p:spPr>
          <a:xfrm>
            <a:off x="834260" y="5566886"/>
            <a:ext cx="10858500" cy="1015663"/>
          </a:xfrm>
          <a:prstGeom prst="rect">
            <a:avLst/>
          </a:prstGeom>
          <a:noFill/>
        </p:spPr>
        <p:txBody>
          <a:bodyPr wrap="square">
            <a:spAutoFit/>
          </a:bodyPr>
          <a:lstStyle/>
          <a:p>
            <a:pPr algn="ctr"/>
            <a:r>
              <a:rPr lang="en-US" sz="6000" dirty="0">
                <a:solidFill>
                  <a:schemeClr val="bg1"/>
                </a:solidFill>
                <a:latin typeface="Roboto" panose="02000000000000000000" pitchFamily="2" charset="0"/>
              </a:rPr>
              <a:t>Alcohol, Drugs, Driving &amp; You</a:t>
            </a:r>
            <a:endParaRPr lang="en-US" sz="6000" dirty="0">
              <a:solidFill>
                <a:schemeClr val="bg1"/>
              </a:solidFill>
            </a:endParaRPr>
          </a:p>
        </p:txBody>
      </p:sp>
    </p:spTree>
    <p:extLst>
      <p:ext uri="{BB962C8B-B14F-4D97-AF65-F5344CB8AC3E}">
        <p14:creationId xmlns:p14="http://schemas.microsoft.com/office/powerpoint/2010/main" val="168241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a:extLst>
              <a:ext uri="{FF2B5EF4-FFF2-40B4-BE49-F238E27FC236}">
                <a16:creationId xmlns:a16="http://schemas.microsoft.com/office/drawing/2014/main" id="{02232A49-260D-4036-9526-906B88C8D5AA}"/>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b="0" i="0" kern="1200">
                <a:solidFill>
                  <a:srgbClr val="FFFFFF"/>
                </a:solidFill>
                <a:effectLst/>
                <a:latin typeface="+mj-lt"/>
                <a:ea typeface="+mj-ea"/>
                <a:cs typeface="+mj-cs"/>
              </a:rPr>
              <a:t>Drugged Driving </a:t>
            </a:r>
          </a:p>
        </p:txBody>
      </p:sp>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4379709" y="1257300"/>
            <a:ext cx="7037591" cy="4904691"/>
          </a:xfrm>
          <a:prstGeom prst="rect">
            <a:avLst/>
          </a:prstGeom>
        </p:spPr>
        <p:txBody>
          <a:bodyPr vert="horz" lIns="91440" tIns="45720" rIns="91440" bIns="45720" numCol="1" rtlCol="0" anchor="ctr">
            <a:normAutofit/>
          </a:bodyPr>
          <a:lstStyle/>
          <a:p>
            <a:pPr defTabSz="914400">
              <a:lnSpc>
                <a:spcPct val="90000"/>
              </a:lnSpc>
              <a:spcBef>
                <a:spcPts val="0"/>
              </a:spcBef>
              <a:spcAft>
                <a:spcPts val="600"/>
              </a:spcAft>
            </a:pPr>
            <a:r>
              <a:rPr lang="en-US" sz="3600" b="0" i="0" dirty="0">
                <a:effectLst/>
              </a:rPr>
              <a:t>Drugged driving is driving a vehicle while impaired due to the intoxicating effects of recent drug use. It can make driving a car unsafe—just like driving after drinking alcohol. Drugged driving puts the driver, passengers, and others who share the road at serious risk.</a:t>
            </a:r>
            <a:endParaRPr lang="en-US" sz="3600" dirty="0"/>
          </a:p>
        </p:txBody>
      </p:sp>
    </p:spTree>
    <p:extLst>
      <p:ext uri="{BB962C8B-B14F-4D97-AF65-F5344CB8AC3E}">
        <p14:creationId xmlns:p14="http://schemas.microsoft.com/office/powerpoint/2010/main" val="3897478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834260" y="462455"/>
            <a:ext cx="3947290" cy="822263"/>
          </a:xfrm>
        </p:spPr>
        <p:txBody>
          <a:bodyPr/>
          <a:lstStyle/>
          <a:p>
            <a:pPr algn="l"/>
            <a:r>
              <a:rPr lang="en-US" b="0" i="0" dirty="0">
                <a:solidFill>
                  <a:srgbClr val="474747"/>
                </a:solidFill>
                <a:effectLst/>
                <a:latin typeface="Roboto Slab"/>
              </a:rPr>
              <a:t>Drugged Driving </a:t>
            </a:r>
          </a:p>
        </p:txBody>
      </p:sp>
      <p:pic>
        <p:nvPicPr>
          <p:cNvPr id="9" name="Picture 8" descr="A picture containing night sky&#10;&#10;Description automatically generated">
            <a:extLst>
              <a:ext uri="{FF2B5EF4-FFF2-40B4-BE49-F238E27FC236}">
                <a16:creationId xmlns:a16="http://schemas.microsoft.com/office/drawing/2014/main" id="{E03C9F0A-DB18-475B-B18A-71B800445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302" y="1284718"/>
            <a:ext cx="10131396" cy="5277610"/>
          </a:xfrm>
          <a:prstGeom prst="rect">
            <a:avLst/>
          </a:prstGeom>
        </p:spPr>
      </p:pic>
      <p:sp>
        <p:nvSpPr>
          <p:cNvPr id="13" name="Title 1">
            <a:extLst>
              <a:ext uri="{FF2B5EF4-FFF2-40B4-BE49-F238E27FC236}">
                <a16:creationId xmlns:a16="http://schemas.microsoft.com/office/drawing/2014/main" id="{56FB2B9A-2111-4552-ADEC-E339F642662A}"/>
              </a:ext>
            </a:extLst>
          </p:cNvPr>
          <p:cNvSpPr txBox="1">
            <a:spLocks/>
          </p:cNvSpPr>
          <p:nvPr/>
        </p:nvSpPr>
        <p:spPr>
          <a:xfrm>
            <a:off x="1454943" y="1425165"/>
            <a:ext cx="9902797" cy="13636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r>
              <a:rPr lang="en-US" sz="4400" dirty="0">
                <a:solidFill>
                  <a:schemeClr val="bg1"/>
                </a:solidFill>
                <a:latin typeface="Roboto Slab"/>
              </a:rPr>
              <a:t>Zero Tolerance – What does it mean? </a:t>
            </a:r>
          </a:p>
        </p:txBody>
      </p:sp>
    </p:spTree>
    <p:extLst>
      <p:ext uri="{BB962C8B-B14F-4D97-AF65-F5344CB8AC3E}">
        <p14:creationId xmlns:p14="http://schemas.microsoft.com/office/powerpoint/2010/main" val="65309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dirty="0">
                <a:solidFill>
                  <a:schemeClr val="tx1"/>
                </a:solidFill>
                <a:latin typeface="+mj-lt"/>
                <a:ea typeface="+mj-ea"/>
                <a:cs typeface="+mj-cs"/>
              </a:rPr>
              <a:t>Opioids</a:t>
            </a:r>
          </a:p>
        </p:txBody>
      </p:sp>
      <p:sp>
        <p:nvSpPr>
          <p:cNvPr id="2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630936" y="2807208"/>
            <a:ext cx="3788664" cy="3410712"/>
          </a:xfrm>
          <a:prstGeom prst="rect">
            <a:avLst/>
          </a:prstGeom>
        </p:spPr>
        <p:txBody>
          <a:bodyPr vert="horz" lIns="91440" tIns="45720" rIns="91440" bIns="45720" numCol="1" rtlCol="0" anchor="t">
            <a:noAutofit/>
          </a:bodyPr>
          <a:lstStyle/>
          <a:p>
            <a:pPr defTabSz="914400">
              <a:lnSpc>
                <a:spcPct val="90000"/>
              </a:lnSpc>
              <a:spcBef>
                <a:spcPts val="0"/>
              </a:spcBef>
              <a:spcAft>
                <a:spcPts val="600"/>
              </a:spcAft>
            </a:pPr>
            <a:r>
              <a:rPr lang="en-US" sz="2800" dirty="0"/>
              <a:t>Opioids are substances that act on opioid receptors to produce morphine-like effects. Medically they are primarily used for pain relief, including anesthesia. </a:t>
            </a:r>
          </a:p>
        </p:txBody>
      </p:sp>
      <p:pic>
        <p:nvPicPr>
          <p:cNvPr id="9" name="Picture 8" descr="Chart, sunburst chart&#10;&#10;Description automatically generated">
            <a:extLst>
              <a:ext uri="{FF2B5EF4-FFF2-40B4-BE49-F238E27FC236}">
                <a16:creationId xmlns:a16="http://schemas.microsoft.com/office/drawing/2014/main" id="{677E1600-BF43-4AE5-895E-1A3CF404E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4296" y="1038587"/>
            <a:ext cx="6903720" cy="4780825"/>
          </a:xfrm>
          <a:prstGeom prst="rect">
            <a:avLst/>
          </a:prstGeom>
        </p:spPr>
      </p:pic>
    </p:spTree>
    <p:extLst>
      <p:ext uri="{BB962C8B-B14F-4D97-AF65-F5344CB8AC3E}">
        <p14:creationId xmlns:p14="http://schemas.microsoft.com/office/powerpoint/2010/main" val="374866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3C36FF6F-90AD-4310-BAEA-73E995AB02E9}"/>
              </a:ext>
            </a:extLst>
          </p:cNvPr>
          <p:cNvSpPr txBox="1">
            <a:spLocks/>
          </p:cNvSpPr>
          <p:nvPr/>
        </p:nvSpPr>
        <p:spPr>
          <a:xfrm>
            <a:off x="643467" y="1698171"/>
            <a:ext cx="3962061" cy="451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pPr>
              <a:spcAft>
                <a:spcPts val="600"/>
              </a:spcAft>
            </a:pPr>
            <a:r>
              <a:rPr lang="en-US" sz="6000" b="1" kern="1200" dirty="0">
                <a:solidFill>
                  <a:schemeClr val="tx1"/>
                </a:solidFill>
                <a:latin typeface="+mj-lt"/>
                <a:ea typeface="+mj-ea"/>
                <a:cs typeface="+mj-cs"/>
              </a:rPr>
              <a:t>Opioids</a:t>
            </a:r>
          </a:p>
        </p:txBody>
      </p:sp>
      <p:sp>
        <p:nvSpPr>
          <p:cNvPr id="29" name="Rectangle 28">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A08D4324-18E3-4EDA-9487-67411C08161C}"/>
              </a:ext>
            </a:extLst>
          </p:cNvPr>
          <p:cNvGraphicFramePr/>
          <p:nvPr>
            <p:extLst>
              <p:ext uri="{D42A27DB-BD31-4B8C-83A1-F6EECF244321}">
                <p14:modId xmlns:p14="http://schemas.microsoft.com/office/powerpoint/2010/main" val="3915306001"/>
              </p:ext>
            </p:extLst>
          </p:nvPr>
        </p:nvGraphicFramePr>
        <p:xfrm>
          <a:off x="5070475" y="1698625"/>
          <a:ext cx="6478588" cy="4516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636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8A402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3C36FF6F-90AD-4310-BAEA-73E995AB02E9}"/>
              </a:ext>
            </a:extLst>
          </p:cNvPr>
          <p:cNvSpPr txBox="1">
            <a:spLocks/>
          </p:cNvSpPr>
          <p:nvPr/>
        </p:nvSpPr>
        <p:spPr>
          <a:xfrm>
            <a:off x="524256" y="4767072"/>
            <a:ext cx="6594189" cy="162521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pPr algn="r">
              <a:spcAft>
                <a:spcPts val="600"/>
              </a:spcAft>
            </a:pPr>
            <a:r>
              <a:rPr lang="en-US" sz="4400">
                <a:solidFill>
                  <a:srgbClr val="FFFFFF"/>
                </a:solidFill>
                <a:latin typeface="+mj-lt"/>
                <a:cs typeface="+mj-cs"/>
              </a:rPr>
              <a:t>Opioids</a:t>
            </a:r>
          </a:p>
        </p:txBody>
      </p:sp>
      <p:pic>
        <p:nvPicPr>
          <p:cNvPr id="4" name="Picture 3">
            <a:extLst>
              <a:ext uri="{FF2B5EF4-FFF2-40B4-BE49-F238E27FC236}">
                <a16:creationId xmlns:a16="http://schemas.microsoft.com/office/drawing/2014/main" id="{870395BC-3366-4C1D-AAAC-A42A9376ED84}"/>
              </a:ext>
            </a:extLst>
          </p:cNvPr>
          <p:cNvPicPr>
            <a:picLocks noChangeAspect="1"/>
          </p:cNvPicPr>
          <p:nvPr/>
        </p:nvPicPr>
        <p:blipFill rotWithShape="1">
          <a:blip r:embed="rId3">
            <a:extLst>
              <a:ext uri="{28A0092B-C50C-407E-A947-70E740481C1C}">
                <a14:useLocalDpi xmlns:a14="http://schemas.microsoft.com/office/drawing/2010/main" val="0"/>
              </a:ext>
            </a:extLst>
          </a:blip>
          <a:srcRect l="10392" r="-1" b="-1"/>
          <a:stretch/>
        </p:blipFill>
        <p:spPr>
          <a:xfrm>
            <a:off x="327547" y="321733"/>
            <a:ext cx="7058306" cy="4107392"/>
          </a:xfrm>
          <a:prstGeom prst="rect">
            <a:avLst/>
          </a:prstGeom>
        </p:spPr>
      </p:pic>
      <p:sp>
        <p:nvSpPr>
          <p:cNvPr id="28" name="Rectangle 2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
          <p:cNvSpPr txBox="1">
            <a:spLocks/>
          </p:cNvSpPr>
          <p:nvPr/>
        </p:nvSpPr>
        <p:spPr>
          <a:xfrm>
            <a:off x="8029319" y="917725"/>
            <a:ext cx="3424739" cy="4852362"/>
          </a:xfrm>
          <a:prstGeom prst="rect">
            <a:avLst/>
          </a:prstGeom>
        </p:spPr>
        <p:txBody>
          <a:bodyPr vert="horz" lIns="91440" tIns="45720" rIns="91440" bIns="45720" numCol="1" rtlCol="0" anchor="ctr">
            <a:normAutofit lnSpcReduction="10000"/>
          </a:bodyPr>
          <a:lstStyle/>
          <a:p>
            <a:pPr indent="-228600" defTabSz="914400">
              <a:lnSpc>
                <a:spcPct val="90000"/>
              </a:lnSpc>
              <a:spcAft>
                <a:spcPts val="600"/>
              </a:spcAft>
              <a:buFont typeface="Arial" panose="020B0604020202020204" pitchFamily="34" charset="0"/>
              <a:buChar char="•"/>
            </a:pPr>
            <a:r>
              <a:rPr lang="en-US" sz="3600" b="0" i="0" dirty="0">
                <a:solidFill>
                  <a:srgbClr val="FFFFFF"/>
                </a:solidFill>
                <a:effectLst/>
              </a:rPr>
              <a:t>Experience</a:t>
            </a:r>
          </a:p>
          <a:p>
            <a:pPr indent="-228600" defTabSz="914400">
              <a:lnSpc>
                <a:spcPct val="90000"/>
              </a:lnSpc>
              <a:spcAft>
                <a:spcPts val="600"/>
              </a:spcAft>
              <a:buFont typeface="Arial" panose="020B0604020202020204" pitchFamily="34" charset="0"/>
              <a:buChar char="•"/>
            </a:pPr>
            <a:r>
              <a:rPr lang="en-US" sz="3600" b="0" i="0" dirty="0">
                <a:solidFill>
                  <a:srgbClr val="FFFFFF"/>
                </a:solidFill>
                <a:effectLst/>
              </a:rPr>
              <a:t>extreme relaxation</a:t>
            </a:r>
          </a:p>
          <a:p>
            <a:pPr indent="-228600" defTabSz="914400">
              <a:lnSpc>
                <a:spcPct val="90000"/>
              </a:lnSpc>
              <a:spcAft>
                <a:spcPts val="600"/>
              </a:spcAft>
              <a:buFont typeface="Arial" panose="020B0604020202020204" pitchFamily="34" charset="0"/>
              <a:buChar char="•"/>
            </a:pPr>
            <a:r>
              <a:rPr lang="en-US" sz="3600" b="0" i="0" dirty="0">
                <a:solidFill>
                  <a:srgbClr val="FFFFFF"/>
                </a:solidFill>
                <a:effectLst/>
              </a:rPr>
              <a:t>drowsiness and clumsiness</a:t>
            </a:r>
          </a:p>
          <a:p>
            <a:pPr indent="-228600" defTabSz="914400">
              <a:lnSpc>
                <a:spcPct val="90000"/>
              </a:lnSpc>
              <a:spcAft>
                <a:spcPts val="600"/>
              </a:spcAft>
              <a:buFont typeface="Arial" panose="020B0604020202020204" pitchFamily="34" charset="0"/>
              <a:buChar char="•"/>
            </a:pPr>
            <a:r>
              <a:rPr lang="en-US" sz="3600" b="0" i="0" dirty="0">
                <a:solidFill>
                  <a:srgbClr val="FFFFFF"/>
                </a:solidFill>
                <a:effectLst/>
              </a:rPr>
              <a:t>confusion, slurred speech,</a:t>
            </a:r>
          </a:p>
          <a:p>
            <a:pPr indent="-228600" defTabSz="914400">
              <a:lnSpc>
                <a:spcPct val="90000"/>
              </a:lnSpc>
              <a:spcAft>
                <a:spcPts val="600"/>
              </a:spcAft>
              <a:buFont typeface="Arial" panose="020B0604020202020204" pitchFamily="34" charset="0"/>
              <a:buChar char="•"/>
            </a:pPr>
            <a:r>
              <a:rPr lang="en-US" sz="3600" b="0" i="0" dirty="0">
                <a:solidFill>
                  <a:srgbClr val="FFFFFF"/>
                </a:solidFill>
                <a:effectLst/>
              </a:rPr>
              <a:t>slow breathing and heartbeat.</a:t>
            </a:r>
          </a:p>
          <a:p>
            <a:pPr indent="-228600" defTabSz="914400">
              <a:lnSpc>
                <a:spcPct val="90000"/>
              </a:lnSpc>
              <a:spcAft>
                <a:spcPts val="600"/>
              </a:spcAft>
              <a:buFont typeface="Arial" panose="020B0604020202020204" pitchFamily="34" charset="0"/>
              <a:buChar char="•"/>
            </a:pPr>
            <a:endParaRPr lang="en-US" sz="2000" b="0" i="0" dirty="0">
              <a:solidFill>
                <a:srgbClr val="FFFFFF"/>
              </a:solidFill>
              <a:effectLst/>
            </a:endParaRPr>
          </a:p>
        </p:txBody>
      </p:sp>
    </p:spTree>
    <p:extLst>
      <p:ext uri="{BB962C8B-B14F-4D97-AF65-F5344CB8AC3E}">
        <p14:creationId xmlns:p14="http://schemas.microsoft.com/office/powerpoint/2010/main" val="77703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Title 1">
            <a:extLst>
              <a:ext uri="{FF2B5EF4-FFF2-40B4-BE49-F238E27FC236}">
                <a16:creationId xmlns:a16="http://schemas.microsoft.com/office/drawing/2014/main" id="{3C36FF6F-90AD-4310-BAEA-73E995AB02E9}"/>
              </a:ext>
            </a:extLst>
          </p:cNvPr>
          <p:cNvSpPr txBox="1">
            <a:spLocks/>
          </p:cNvSpPr>
          <p:nvPr/>
        </p:nvSpPr>
        <p:spPr>
          <a:xfrm>
            <a:off x="777240" y="731519"/>
            <a:ext cx="2845191" cy="3237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D24726"/>
                </a:solidFill>
                <a:latin typeface="Segoe UI Light" panose="020B0502040204020203" pitchFamily="34" charset="0"/>
                <a:ea typeface="+mj-ea"/>
                <a:cs typeface="Segoe UI Light" panose="020B0502040204020203" pitchFamily="34" charset="0"/>
              </a:defRPr>
            </a:lvl1pPr>
          </a:lstStyle>
          <a:p>
            <a:pPr>
              <a:spcAft>
                <a:spcPts val="600"/>
              </a:spcAft>
            </a:pPr>
            <a:r>
              <a:rPr lang="en-US" sz="3800" kern="1200">
                <a:solidFill>
                  <a:srgbClr val="FFFFFF"/>
                </a:solidFill>
                <a:latin typeface="+mj-lt"/>
                <a:ea typeface="+mj-ea"/>
                <a:cs typeface="+mj-cs"/>
              </a:rPr>
              <a:t>Opioids</a:t>
            </a:r>
          </a:p>
        </p:txBody>
      </p:sp>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4379709" y="686862"/>
            <a:ext cx="7037591" cy="5475129"/>
          </a:xfrm>
          <a:prstGeom prst="rect">
            <a:avLst/>
          </a:prstGeom>
        </p:spPr>
        <p:txBody>
          <a:bodyPr vert="horz" lIns="91440" tIns="45720" rIns="91440" bIns="45720" numCol="1" rtlCol="0" anchor="ctr">
            <a:normAutofit/>
          </a:bodyPr>
          <a:lstStyle/>
          <a:p>
            <a:pPr indent="-228600" defTabSz="914400">
              <a:lnSpc>
                <a:spcPct val="90000"/>
              </a:lnSpc>
              <a:spcAft>
                <a:spcPts val="600"/>
              </a:spcAft>
              <a:buFont typeface="Arial" panose="020B0604020202020204" pitchFamily="34" charset="0"/>
              <a:buChar char="•"/>
            </a:pPr>
            <a:r>
              <a:rPr lang="en-US" sz="4000" b="0" i="0" dirty="0">
                <a:effectLst/>
              </a:rPr>
              <a:t>In large doses</a:t>
            </a:r>
          </a:p>
          <a:p>
            <a:pPr indent="-228600" defTabSz="914400">
              <a:lnSpc>
                <a:spcPct val="90000"/>
              </a:lnSpc>
              <a:spcAft>
                <a:spcPts val="600"/>
              </a:spcAft>
              <a:buFont typeface="Arial" panose="020B0604020202020204" pitchFamily="34" charset="0"/>
              <a:buChar char="•"/>
            </a:pPr>
            <a:r>
              <a:rPr lang="en-US" sz="4000" b="0" i="0" dirty="0">
                <a:effectLst/>
              </a:rPr>
              <a:t>cold, clammy skin</a:t>
            </a:r>
          </a:p>
          <a:p>
            <a:pPr indent="-228600" defTabSz="914400">
              <a:lnSpc>
                <a:spcPct val="90000"/>
              </a:lnSpc>
              <a:spcAft>
                <a:spcPts val="600"/>
              </a:spcAft>
              <a:buFont typeface="Arial" panose="020B0604020202020204" pitchFamily="34" charset="0"/>
              <a:buChar char="•"/>
            </a:pPr>
            <a:r>
              <a:rPr lang="en-US" sz="4000" b="0" i="0" dirty="0">
                <a:effectLst/>
              </a:rPr>
              <a:t>slow breathing</a:t>
            </a:r>
          </a:p>
          <a:p>
            <a:pPr indent="-228600" defTabSz="914400">
              <a:lnSpc>
                <a:spcPct val="90000"/>
              </a:lnSpc>
              <a:spcAft>
                <a:spcPts val="600"/>
              </a:spcAft>
              <a:buFont typeface="Arial" panose="020B0604020202020204" pitchFamily="34" charset="0"/>
              <a:buChar char="•"/>
            </a:pPr>
            <a:r>
              <a:rPr lang="en-US" sz="4000" b="0" i="0" dirty="0">
                <a:effectLst/>
              </a:rPr>
              <a:t>blue lips and fingertips</a:t>
            </a:r>
          </a:p>
          <a:p>
            <a:pPr indent="-228600" defTabSz="914400">
              <a:lnSpc>
                <a:spcPct val="90000"/>
              </a:lnSpc>
              <a:spcAft>
                <a:spcPts val="600"/>
              </a:spcAft>
              <a:buFont typeface="Arial" panose="020B0604020202020204" pitchFamily="34" charset="0"/>
              <a:buChar char="•"/>
            </a:pPr>
            <a:r>
              <a:rPr lang="en-US" sz="4000" b="0" i="0" dirty="0">
                <a:effectLst/>
              </a:rPr>
              <a:t>falling asleep (‘going on the nod’)</a:t>
            </a:r>
          </a:p>
          <a:p>
            <a:pPr indent="-228600" defTabSz="914400">
              <a:lnSpc>
                <a:spcPct val="90000"/>
              </a:lnSpc>
              <a:spcAft>
                <a:spcPts val="600"/>
              </a:spcAft>
              <a:buFont typeface="Arial" panose="020B0604020202020204" pitchFamily="34" charset="0"/>
              <a:buChar char="•"/>
            </a:pPr>
            <a:r>
              <a:rPr lang="en-US" sz="4000" b="0" i="0" dirty="0">
                <a:effectLst/>
              </a:rPr>
              <a:t>death by respiratory depression</a:t>
            </a:r>
          </a:p>
        </p:txBody>
      </p:sp>
    </p:spTree>
    <p:extLst>
      <p:ext uri="{BB962C8B-B14F-4D97-AF65-F5344CB8AC3E}">
        <p14:creationId xmlns:p14="http://schemas.microsoft.com/office/powerpoint/2010/main" val="2706059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WebC9A3</Template>
  <TotalTime>371</TotalTime>
  <Words>3722</Words>
  <Application>Microsoft Office PowerPoint</Application>
  <PresentationFormat>Widescreen</PresentationFormat>
  <Paragraphs>294</Paragraphs>
  <Slides>36</Slides>
  <Notes>35</Notes>
  <HiddenSlides>35</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36</vt:i4>
      </vt:variant>
    </vt:vector>
  </HeadingPairs>
  <TitlesOfParts>
    <vt:vector size="52" baseType="lpstr">
      <vt:lpstr>Aharoni</vt:lpstr>
      <vt:lpstr>Arial</vt:lpstr>
      <vt:lpstr>Calibri</vt:lpstr>
      <vt:lpstr>Garamond</vt:lpstr>
      <vt:lpstr>GT-Walsheim</vt:lpstr>
      <vt:lpstr>Open Sans</vt:lpstr>
      <vt:lpstr>ProximaSoft</vt:lpstr>
      <vt:lpstr>Roboto</vt:lpstr>
      <vt:lpstr>Roboto Slab</vt:lpstr>
      <vt:lpstr>Segoe UI</vt:lpstr>
      <vt:lpstr>Segoe UI Light</vt:lpstr>
      <vt:lpstr>Segoe UI Semilight</vt:lpstr>
      <vt:lpstr>Tw Cen MT</vt:lpstr>
      <vt:lpstr>Univers-55 Roman</vt:lpstr>
      <vt:lpstr>Organic</vt:lpstr>
      <vt:lpstr>QuickStarter Theme</vt:lpstr>
      <vt:lpstr>Alcohol, Drugs, Driving &amp; You</vt:lpstr>
      <vt:lpstr>The Drug Wheel</vt:lpstr>
      <vt:lpstr>Drugged Driving </vt:lpstr>
      <vt:lpstr>Drugged Driving </vt:lpstr>
      <vt:lpstr>Drugged Driving </vt:lpstr>
      <vt:lpstr>Opioids</vt:lpstr>
      <vt:lpstr>PowerPoint Presentation</vt:lpstr>
      <vt:lpstr>PowerPoint Presentation</vt:lpstr>
      <vt:lpstr>PowerPoint Presentation</vt:lpstr>
      <vt:lpstr>PowerPoint Presentation</vt:lpstr>
      <vt:lpstr>Effects of Opioids on Driving</vt:lpstr>
      <vt:lpstr>PowerPoint Presentation</vt:lpstr>
      <vt:lpstr>PowerPoint Presentation</vt:lpstr>
      <vt:lpstr>PowerPoint Presentation</vt:lpstr>
      <vt:lpstr>PowerPoint Presentation</vt:lpstr>
      <vt:lpstr>Effects of Stimulants on Driving</vt:lpstr>
      <vt:lpstr>Cannabinoids</vt:lpstr>
      <vt:lpstr>Cannabinoids</vt:lpstr>
      <vt:lpstr>Effects of Marijuana/  Cannabinoids </vt:lpstr>
      <vt:lpstr>Effects of Marijuana on Driving</vt:lpstr>
      <vt:lpstr>Psychedelics</vt:lpstr>
      <vt:lpstr>Types of Psychedelics</vt:lpstr>
      <vt:lpstr>Effects of psychedelics can last several hours and vary considerably, depending on the specific type of psychedelic: </vt:lpstr>
      <vt:lpstr>Driving on Psychedelics</vt:lpstr>
      <vt:lpstr>Dissociatives</vt:lpstr>
      <vt:lpstr>Driving on Dissociatives</vt:lpstr>
      <vt:lpstr>Empathogens</vt:lpstr>
      <vt:lpstr>Empathogens</vt:lpstr>
      <vt:lpstr>Empathogens &amp; Driving</vt:lpstr>
      <vt:lpstr>Depressants</vt:lpstr>
      <vt:lpstr>PowerPoint Presentation</vt:lpstr>
      <vt:lpstr>Most Common Depressants &amp; the Effect</vt:lpstr>
      <vt:lpstr>Using depressants with other drugs</vt:lpstr>
      <vt:lpstr>Dependence and Tolerance</vt:lpstr>
      <vt:lpstr>Driving and Depressants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Willow Thomas</dc:creator>
  <cp:lastModifiedBy>Willow Thomas</cp:lastModifiedBy>
  <cp:revision>30</cp:revision>
  <dcterms:created xsi:type="dcterms:W3CDTF">2022-01-22T12:58:18Z</dcterms:created>
  <dcterms:modified xsi:type="dcterms:W3CDTF">2022-01-22T19:12:16Z</dcterms:modified>
</cp:coreProperties>
</file>